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Playfair Display"/>
      <p:regular r:id="rId18"/>
      <p:bold r:id="rId19"/>
      <p:italic r:id="rId20"/>
      <p:boldItalic r:id="rId21"/>
    </p:embeddedFont>
    <p:embeddedFont>
      <p:font typeface="Candara"/>
      <p:regular r:id="rId22"/>
      <p:bold r:id="rId23"/>
      <p:italic r:id="rId24"/>
      <p:boldItalic r:id="rId25"/>
    </p:embeddedFont>
    <p:embeddedFont>
      <p:font typeface="Playfair Display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E32C0E-E6A4-46DF-8598-4CC993921489}">
  <a:tblStyle styleId="{07E32C0E-E6A4-46DF-8598-4CC9939214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Candara-regular.fntdata"/><Relationship Id="rId21" Type="http://schemas.openxmlformats.org/officeDocument/2006/relationships/font" Target="fonts/PlayfairDisplay-boldItalic.fntdata"/><Relationship Id="rId24" Type="http://schemas.openxmlformats.org/officeDocument/2006/relationships/font" Target="fonts/Candara-italic.fntdata"/><Relationship Id="rId23" Type="http://schemas.openxmlformats.org/officeDocument/2006/relationships/font" Target="fonts/Candar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SemiBold-regular.fntdata"/><Relationship Id="rId25" Type="http://schemas.openxmlformats.org/officeDocument/2006/relationships/font" Target="fonts/Candara-boldItalic.fntdata"/><Relationship Id="rId28" Type="http://schemas.openxmlformats.org/officeDocument/2006/relationships/font" Target="fonts/PlayfairDisplaySemiBold-italic.fntdata"/><Relationship Id="rId27" Type="http://schemas.openxmlformats.org/officeDocument/2006/relationships/font" Target="fonts/PlayfairDisplay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Semi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sz="100"/>
          </a:p>
        </p:txBody>
      </p:sp>
      <p:sp>
        <p:nvSpPr>
          <p:cNvPr id="126" name="Google Shape;12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700">
                <a:solidFill>
                  <a:schemeClr val="dk1"/>
                </a:solidFill>
                <a:latin typeface="Times New Roman"/>
                <a:ea typeface="Times New Roman"/>
                <a:cs typeface="Times New Roman"/>
                <a:sym typeface="Times New Roman"/>
              </a:rPr>
              <a:t>L. A. Martinho et al. [2] proposes a learning-based restoration approach that uses a combination of deep learning techniques and intensity transformation techniques to restore underwater images. The deep learning technique involves using a CNN Regression model to learn optimal enhancing parameters for various kinds of underwater images and the intensity transformation techniques are applied to raw underwater images to compensate for visual information loss due to underwater degradation, thereby enhancing overall image quality. L. A. Martinho et al. used 2 underwater image datasets - U45 (45 images) and UIEB (890 images) - and also proposed a new challenging dataset AUID comprising 276 underwater images from the Amazon region. The proposed method was compared against 8 state-of-the-art techniques (like VRE, UDCP, IBLA, CBF, GDCP, UWCNN, WaterNet and LI) using metrics like UIQM, UISM, PSNR, SSIM among others. Results indicate that their proposed approach outperforms existing techniques in terms of accuracy as well as visual accuracy. On the U45 and UIEB datasets, their approach achieved PSNR values of 26.967 and 27.299, and SSIM values of 0.847 and 0.793, respectively, surpassing the best comparison techniques. Furthermore, their proposed model also outperformed other models in quantitative metrics with results of UIQM, UISM, UICONM, UICM as 4.998, 5.891, 0.4, 10.735 respectively.</a:t>
            </a:r>
            <a:endParaRPr sz="300"/>
          </a:p>
        </p:txBody>
      </p:sp>
      <p:sp>
        <p:nvSpPr>
          <p:cNvPr id="135" name="Google Shape;13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1" name="Google Shape;21;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4" name="Google Shape;24;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8" name="Google Shape;88;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1" name="Shape 91"/>
        <p:cNvGrpSpPr/>
        <p:nvPr/>
      </p:nvGrpSpPr>
      <p:grpSpPr>
        <a:xfrm>
          <a:off x="0" y="0"/>
          <a:ext cx="0" cy="0"/>
          <a:chOff x="0" y="0"/>
          <a:chExt cx="0" cy="0"/>
        </a:xfrm>
      </p:grpSpPr>
      <p:sp>
        <p:nvSpPr>
          <p:cNvPr id="92" name="Google Shape;92;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6" name="Google Shape;96;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ndar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ndara"/>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ndara"/>
                <a:ea typeface="Candara"/>
                <a:cs typeface="Candara"/>
                <a:sym typeface="Candara"/>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200"/>
              </a:spcBef>
              <a:spcAft>
                <a:spcPts val="0"/>
              </a:spcAft>
              <a:buSzPts val="1800"/>
              <a:buNone/>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2" name="Google Shape;72;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3" name="Google Shape;73;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50" u="none" cap="none" strike="noStrike">
                <a:solidFill>
                  <a:schemeClr val="dk2"/>
                </a:solidFill>
                <a:latin typeface="Candara"/>
                <a:ea typeface="Candara"/>
                <a:cs typeface="Candara"/>
                <a:sym typeface="Candara"/>
              </a:defRPr>
            </a:lvl1pPr>
            <a:lvl2pPr indent="0" lvl="1" marL="0" algn="r">
              <a:spcBef>
                <a:spcPts val="0"/>
              </a:spcBef>
              <a:buNone/>
              <a:defRPr b="0" i="0" sz="1050" u="none" cap="none" strike="noStrike">
                <a:solidFill>
                  <a:schemeClr val="dk2"/>
                </a:solidFill>
                <a:latin typeface="Candara"/>
                <a:ea typeface="Candara"/>
                <a:cs typeface="Candara"/>
                <a:sym typeface="Candara"/>
              </a:defRPr>
            </a:lvl2pPr>
            <a:lvl3pPr indent="0" lvl="2" marL="0" algn="r">
              <a:spcBef>
                <a:spcPts val="0"/>
              </a:spcBef>
              <a:buNone/>
              <a:defRPr b="0" i="0" sz="1050" u="none" cap="none" strike="noStrike">
                <a:solidFill>
                  <a:schemeClr val="dk2"/>
                </a:solidFill>
                <a:latin typeface="Candara"/>
                <a:ea typeface="Candara"/>
                <a:cs typeface="Candara"/>
                <a:sym typeface="Candara"/>
              </a:defRPr>
            </a:lvl3pPr>
            <a:lvl4pPr indent="0" lvl="3" marL="0" algn="r">
              <a:spcBef>
                <a:spcPts val="0"/>
              </a:spcBef>
              <a:buNone/>
              <a:defRPr b="0" i="0" sz="1050" u="none" cap="none" strike="noStrike">
                <a:solidFill>
                  <a:schemeClr val="dk2"/>
                </a:solidFill>
                <a:latin typeface="Candara"/>
                <a:ea typeface="Candara"/>
                <a:cs typeface="Candara"/>
                <a:sym typeface="Candara"/>
              </a:defRPr>
            </a:lvl4pPr>
            <a:lvl5pPr indent="0" lvl="4" marL="0" algn="r">
              <a:spcBef>
                <a:spcPts val="0"/>
              </a:spcBef>
              <a:buNone/>
              <a:defRPr b="0" i="0" sz="1050" u="none" cap="none" strike="noStrike">
                <a:solidFill>
                  <a:schemeClr val="dk2"/>
                </a:solidFill>
                <a:latin typeface="Candara"/>
                <a:ea typeface="Candara"/>
                <a:cs typeface="Candara"/>
                <a:sym typeface="Candara"/>
              </a:defRPr>
            </a:lvl5pPr>
            <a:lvl6pPr indent="0" lvl="5" marL="0" algn="r">
              <a:spcBef>
                <a:spcPts val="0"/>
              </a:spcBef>
              <a:buNone/>
              <a:defRPr b="0" i="0" sz="1050" u="none" cap="none" strike="noStrike">
                <a:solidFill>
                  <a:schemeClr val="dk2"/>
                </a:solidFill>
                <a:latin typeface="Candara"/>
                <a:ea typeface="Candara"/>
                <a:cs typeface="Candara"/>
                <a:sym typeface="Candara"/>
              </a:defRPr>
            </a:lvl6pPr>
            <a:lvl7pPr indent="0" lvl="6" marL="0" algn="r">
              <a:spcBef>
                <a:spcPts val="0"/>
              </a:spcBef>
              <a:buNone/>
              <a:defRPr b="0" i="0" sz="1050" u="none" cap="none" strike="noStrike">
                <a:solidFill>
                  <a:schemeClr val="dk2"/>
                </a:solidFill>
                <a:latin typeface="Candara"/>
                <a:ea typeface="Candara"/>
                <a:cs typeface="Candara"/>
                <a:sym typeface="Candara"/>
              </a:defRPr>
            </a:lvl7pPr>
            <a:lvl8pPr indent="0" lvl="7" marL="0" algn="r">
              <a:spcBef>
                <a:spcPts val="0"/>
              </a:spcBef>
              <a:buNone/>
              <a:defRPr b="0" i="0" sz="1050" u="none" cap="none" strike="noStrike">
                <a:solidFill>
                  <a:schemeClr val="dk2"/>
                </a:solidFill>
                <a:latin typeface="Candara"/>
                <a:ea typeface="Candara"/>
                <a:cs typeface="Candara"/>
                <a:sym typeface="Candara"/>
              </a:defRPr>
            </a:lvl8pPr>
            <a:lvl9pPr indent="0" lvl="8" marL="0" algn="r">
              <a:spcBef>
                <a:spcPts val="0"/>
              </a:spcBef>
              <a:buNone/>
              <a:defRPr b="0" i="0" sz="1050" u="none" cap="none" strike="noStrike">
                <a:solidFill>
                  <a:schemeClr val="dk2"/>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6" name="Shape 76"/>
        <p:cNvGrpSpPr/>
        <p:nvPr/>
      </p:nvGrpSpPr>
      <p:grpSpPr>
        <a:xfrm>
          <a:off x="0" y="0"/>
          <a:ext cx="0" cy="0"/>
          <a:chOff x="0" y="0"/>
          <a:chExt cx="0" cy="0"/>
        </a:xfrm>
      </p:grpSpPr>
      <p:sp>
        <p:nvSpPr>
          <p:cNvPr id="77" name="Google Shape;77;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ndara"/>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0" name="Google Shape;80;p10"/>
          <p:cNvPicPr preferRelativeResize="0"/>
          <p:nvPr>
            <p:ph idx="2" type="pic"/>
          </p:nvPr>
        </p:nvPicPr>
        <p:blipFill/>
        <p:spPr>
          <a:xfrm>
            <a:off x="15" y="0"/>
            <a:ext cx="12191985" cy="4915076"/>
          </a:xfrm>
          <a:prstGeom prst="rect">
            <a:avLst/>
          </a:prstGeom>
          <a:blipFill rotWithShape="1">
            <a:blip r:embed="rId2">
              <a:alphaModFix/>
            </a:blip>
            <a:stretch>
              <a:fillRect b="0" l="0" r="0" t="0"/>
            </a:stretch>
          </a:blipFill>
          <a:ln>
            <a:noFill/>
          </a:ln>
        </p:spPr>
      </p:pic>
      <p:sp>
        <p:nvSpPr>
          <p:cNvPr id="81" name="Google Shape;81;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DFDFD"/>
            </a:gs>
            <a:gs pos="65000">
              <a:srgbClr val="E6E6E6"/>
            </a:gs>
            <a:gs pos="100000">
              <a:srgbClr val="B6B6B6"/>
            </a:gs>
          </a:gsLst>
          <a:lin ang="16200000" scaled="0"/>
        </a:gradFill>
      </p:bgPr>
    </p:bg>
    <p:spTree>
      <p:nvGrpSpPr>
        <p:cNvPr id="5" name="Shape 5"/>
        <p:cNvGrpSpPr/>
        <p:nvPr/>
      </p:nvGrpSpPr>
      <p:grpSpPr>
        <a:xfrm>
          <a:off x="0" y="0"/>
          <a:ext cx="0" cy="0"/>
          <a:chOff x="0" y="0"/>
          <a:chExt cx="0" cy="0"/>
        </a:xfrm>
      </p:grpSpPr>
      <p:sp>
        <p:nvSpPr>
          <p:cNvPr id="6" name="Google Shape;6;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0" y="6334316"/>
            <a:ext cx="12192001"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ndara"/>
              <a:buNone/>
              <a:defRPr b="0" i="0" sz="4800" u="none" cap="none" strike="noStrike">
                <a:solidFill>
                  <a:srgbClr val="3F3F3F"/>
                </a:solidFill>
                <a:latin typeface="Candara"/>
                <a:ea typeface="Candara"/>
                <a:cs typeface="Candara"/>
                <a:sym typeface="Candar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228600" lvl="0" marL="457200" marR="0" rtl="0" algn="l">
              <a:lnSpc>
                <a:spcPct val="90000"/>
              </a:lnSpc>
              <a:spcBef>
                <a:spcPts val="1200"/>
              </a:spcBef>
              <a:spcAft>
                <a:spcPts val="0"/>
              </a:spcAft>
              <a:buClr>
                <a:schemeClr val="accent1"/>
              </a:buClr>
              <a:buSzPts val="2000"/>
              <a:buFont typeface="Calibri"/>
              <a:buNone/>
              <a:defRPr b="0" i="0" sz="2000" u="none" cap="none" strike="noStrike">
                <a:solidFill>
                  <a:srgbClr val="3F3F3F"/>
                </a:solidFill>
                <a:latin typeface="Candara"/>
                <a:ea typeface="Candara"/>
                <a:cs typeface="Candara"/>
                <a:sym typeface="Candara"/>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ndara"/>
                <a:ea typeface="Candara"/>
                <a:cs typeface="Candara"/>
                <a:sym typeface="Candara"/>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ndara"/>
                <a:ea typeface="Candara"/>
                <a:cs typeface="Candara"/>
                <a:sym typeface="Candara"/>
              </a:defRPr>
            </a:lvl9pPr>
          </a:lstStyle>
          <a:p/>
        </p:txBody>
      </p:sp>
      <p:sp>
        <p:nvSpPr>
          <p:cNvPr id="10" name="Google Shape;10;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1" name="Google Shape;11;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FFFFFF"/>
                </a:solidFill>
                <a:latin typeface="Candara"/>
                <a:ea typeface="Candara"/>
                <a:cs typeface="Candara"/>
                <a:sym typeface="Candara"/>
              </a:defRPr>
            </a:lvl1pPr>
            <a:lvl2pPr lvl="1"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2pPr>
            <a:lvl3pPr lvl="2"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3pPr>
            <a:lvl4pPr lvl="3"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4pPr>
            <a:lvl5pPr lvl="4"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5pPr>
            <a:lvl6pPr lvl="5"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6pPr>
            <a:lvl7pPr lvl="6"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7pPr>
            <a:lvl8pPr lvl="7"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8pPr>
            <a:lvl9pPr lvl="8" marR="0" rtl="0" algn="l">
              <a:spcBef>
                <a:spcPts val="0"/>
              </a:spcBef>
              <a:spcAft>
                <a:spcPts val="0"/>
              </a:spcAft>
              <a:buSzPts val="1400"/>
              <a:buNone/>
              <a:defRPr b="0" i="0" sz="1800" u="none" cap="none" strike="noStrike">
                <a:solidFill>
                  <a:schemeClr val="dk1"/>
                </a:solidFill>
                <a:latin typeface="Candara"/>
                <a:ea typeface="Candara"/>
                <a:cs typeface="Candara"/>
                <a:sym typeface="Candara"/>
              </a:defRPr>
            </a:lvl9pPr>
          </a:lstStyle>
          <a:p/>
        </p:txBody>
      </p:sp>
      <p:sp>
        <p:nvSpPr>
          <p:cNvPr id="12" name="Google Shape;12;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ndara"/>
                <a:ea typeface="Candara"/>
                <a:cs typeface="Candara"/>
                <a:sym typeface="Candara"/>
              </a:defRPr>
            </a:lvl1pPr>
            <a:lvl2pPr indent="0" lvl="1" marL="0" marR="0" rtl="0" algn="r">
              <a:spcBef>
                <a:spcPts val="0"/>
              </a:spcBef>
              <a:buNone/>
              <a:defRPr b="0" i="0" sz="1050" u="none" cap="none" strike="noStrike">
                <a:solidFill>
                  <a:srgbClr val="FFFFFF"/>
                </a:solidFill>
                <a:latin typeface="Candara"/>
                <a:ea typeface="Candara"/>
                <a:cs typeface="Candara"/>
                <a:sym typeface="Candara"/>
              </a:defRPr>
            </a:lvl2pPr>
            <a:lvl3pPr indent="0" lvl="2" marL="0" marR="0" rtl="0" algn="r">
              <a:spcBef>
                <a:spcPts val="0"/>
              </a:spcBef>
              <a:buNone/>
              <a:defRPr b="0" i="0" sz="1050" u="none" cap="none" strike="noStrike">
                <a:solidFill>
                  <a:srgbClr val="FFFFFF"/>
                </a:solidFill>
                <a:latin typeface="Candara"/>
                <a:ea typeface="Candara"/>
                <a:cs typeface="Candara"/>
                <a:sym typeface="Candara"/>
              </a:defRPr>
            </a:lvl3pPr>
            <a:lvl4pPr indent="0" lvl="3" marL="0" marR="0" rtl="0" algn="r">
              <a:spcBef>
                <a:spcPts val="0"/>
              </a:spcBef>
              <a:buNone/>
              <a:defRPr b="0" i="0" sz="1050" u="none" cap="none" strike="noStrike">
                <a:solidFill>
                  <a:srgbClr val="FFFFFF"/>
                </a:solidFill>
                <a:latin typeface="Candara"/>
                <a:ea typeface="Candara"/>
                <a:cs typeface="Candara"/>
                <a:sym typeface="Candara"/>
              </a:defRPr>
            </a:lvl4pPr>
            <a:lvl5pPr indent="0" lvl="4" marL="0" marR="0" rtl="0" algn="r">
              <a:spcBef>
                <a:spcPts val="0"/>
              </a:spcBef>
              <a:buNone/>
              <a:defRPr b="0" i="0" sz="1050" u="none" cap="none" strike="noStrike">
                <a:solidFill>
                  <a:srgbClr val="FFFFFF"/>
                </a:solidFill>
                <a:latin typeface="Candara"/>
                <a:ea typeface="Candara"/>
                <a:cs typeface="Candara"/>
                <a:sym typeface="Candara"/>
              </a:defRPr>
            </a:lvl5pPr>
            <a:lvl6pPr indent="0" lvl="5" marL="0" marR="0" rtl="0" algn="r">
              <a:spcBef>
                <a:spcPts val="0"/>
              </a:spcBef>
              <a:buNone/>
              <a:defRPr b="0" i="0" sz="1050" u="none" cap="none" strike="noStrike">
                <a:solidFill>
                  <a:srgbClr val="FFFFFF"/>
                </a:solidFill>
                <a:latin typeface="Candara"/>
                <a:ea typeface="Candara"/>
                <a:cs typeface="Candara"/>
                <a:sym typeface="Candara"/>
              </a:defRPr>
            </a:lvl6pPr>
            <a:lvl7pPr indent="0" lvl="6" marL="0" marR="0" rtl="0" algn="r">
              <a:spcBef>
                <a:spcPts val="0"/>
              </a:spcBef>
              <a:buNone/>
              <a:defRPr b="0" i="0" sz="1050" u="none" cap="none" strike="noStrike">
                <a:solidFill>
                  <a:srgbClr val="FFFFFF"/>
                </a:solidFill>
                <a:latin typeface="Candara"/>
                <a:ea typeface="Candara"/>
                <a:cs typeface="Candara"/>
                <a:sym typeface="Candara"/>
              </a:defRPr>
            </a:lvl7pPr>
            <a:lvl8pPr indent="0" lvl="7" marL="0" marR="0" rtl="0" algn="r">
              <a:spcBef>
                <a:spcPts val="0"/>
              </a:spcBef>
              <a:buNone/>
              <a:defRPr b="0" i="0" sz="1050" u="none" cap="none" strike="noStrike">
                <a:solidFill>
                  <a:srgbClr val="FFFFFF"/>
                </a:solidFill>
                <a:latin typeface="Candara"/>
                <a:ea typeface="Candara"/>
                <a:cs typeface="Candara"/>
                <a:sym typeface="Candara"/>
              </a:defRPr>
            </a:lvl8pPr>
            <a:lvl9pPr indent="0" lvl="8" marL="0" marR="0" rtl="0" algn="r">
              <a:spcBef>
                <a:spcPts val="0"/>
              </a:spcBef>
              <a:buNone/>
              <a:defRPr b="0" i="0" sz="1050" u="none" cap="none" strike="noStrike">
                <a:solidFill>
                  <a:srgbClr val="FFFFFF"/>
                </a:solidFill>
                <a:latin typeface="Candara"/>
                <a:ea typeface="Candara"/>
                <a:cs typeface="Candara"/>
                <a:sym typeface="Candara"/>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
        <p:nvSpPr>
          <p:cNvPr id="14" name="Google Shape;14;p1"/>
          <p:cNvSpPr/>
          <p:nvPr/>
        </p:nvSpPr>
        <p:spPr>
          <a:xfrm>
            <a:off x="0" y="0"/>
            <a:ext cx="12192000" cy="551981"/>
          </a:xfrm>
          <a:prstGeom prst="rect">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COE49413 Computer Vision</a:t>
            </a:r>
            <a:endParaRPr/>
          </a:p>
          <a:p>
            <a:pPr indent="0" lvl="0" marL="0" marR="0" rtl="0" algn="ctr">
              <a:spcBef>
                <a:spcPts val="0"/>
              </a:spcBef>
              <a:spcAft>
                <a:spcPts val="0"/>
              </a:spcAft>
              <a:buNone/>
            </a:pPr>
            <a:r>
              <a:rPr b="0" i="0" lang="en-US" sz="1800" u="none" cap="none" strike="noStrike">
                <a:solidFill>
                  <a:schemeClr val="lt1"/>
                </a:solidFill>
                <a:latin typeface="Candara"/>
                <a:ea typeface="Candara"/>
                <a:cs typeface="Candara"/>
                <a:sym typeface="Candara"/>
              </a:rPr>
              <a:t>Spring 2024</a:t>
            </a:r>
            <a:endParaRPr/>
          </a:p>
        </p:txBody>
      </p:sp>
      <p:pic>
        <p:nvPicPr>
          <p:cNvPr descr="CSE Portal | AUS Programming Contest" id="15" name="Google Shape;15;p1"/>
          <p:cNvPicPr preferRelativeResize="0"/>
          <p:nvPr/>
        </p:nvPicPr>
        <p:blipFill rotWithShape="1">
          <a:blip r:embed="rId1">
            <a:alphaModFix/>
          </a:blip>
          <a:srcRect b="0" l="0" r="0" t="0"/>
          <a:stretch/>
        </p:blipFill>
        <p:spPr>
          <a:xfrm>
            <a:off x="-26505" y="20885"/>
            <a:ext cx="3018322" cy="56357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3"/>
          <p:cNvSpPr txBox="1"/>
          <p:nvPr>
            <p:ph type="ctrTitle"/>
          </p:nvPr>
        </p:nvSpPr>
        <p:spPr>
          <a:xfrm>
            <a:off x="1097275" y="301750"/>
            <a:ext cx="10058400" cy="38154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000000"/>
              </a:buClr>
              <a:buSzPts val="6600"/>
              <a:buFont typeface="Times New Roman"/>
              <a:buNone/>
            </a:pPr>
            <a:r>
              <a:rPr b="1" lang="en-US" sz="5800" u="none" strike="noStrike">
                <a:solidFill>
                  <a:srgbClr val="000000"/>
                </a:solidFill>
                <a:latin typeface="Playfair Display"/>
                <a:ea typeface="Playfair Display"/>
                <a:cs typeface="Playfair Display"/>
                <a:sym typeface="Playfair Display"/>
              </a:rPr>
              <a:t>Deep Learning for Enhanced Clarity: Revolutionizing Underwater Image Processing</a:t>
            </a:r>
            <a:endParaRPr b="1" sz="5800">
              <a:latin typeface="Playfair Display"/>
              <a:ea typeface="Playfair Display"/>
              <a:cs typeface="Playfair Display"/>
              <a:sym typeface="Playfair Display"/>
            </a:endParaRPr>
          </a:p>
        </p:txBody>
      </p:sp>
      <p:sp>
        <p:nvSpPr>
          <p:cNvPr id="104" name="Google Shape;104;p13"/>
          <p:cNvSpPr txBox="1"/>
          <p:nvPr>
            <p:ph idx="1" type="subTitle"/>
          </p:nvPr>
        </p:nvSpPr>
        <p:spPr>
          <a:xfrm>
            <a:off x="1097275" y="4475425"/>
            <a:ext cx="10058400" cy="1753500"/>
          </a:xfrm>
          <a:prstGeom prst="rect">
            <a:avLst/>
          </a:prstGeom>
          <a:noFill/>
          <a:ln>
            <a:noFill/>
          </a:ln>
        </p:spPr>
        <p:txBody>
          <a:bodyPr anchorCtr="0" anchor="t" bIns="45700" lIns="91425" spcFirstLastPara="1" rIns="91425" wrap="square" tIns="45700">
            <a:normAutofit/>
          </a:bodyPr>
          <a:lstStyle/>
          <a:p>
            <a:pPr indent="0" lvl="0" marL="0" rtl="0" algn="ctr">
              <a:lnSpc>
                <a:spcPct val="70000"/>
              </a:lnSpc>
              <a:spcBef>
                <a:spcPts val="0"/>
              </a:spcBef>
              <a:spcAft>
                <a:spcPts val="0"/>
              </a:spcAft>
              <a:buSzPts val="2040"/>
              <a:buNone/>
            </a:pPr>
            <a:r>
              <a:rPr lang="en-US" sz="1640">
                <a:solidFill>
                  <a:srgbClr val="783F04"/>
                </a:solidFill>
                <a:latin typeface="Playfair Display SemiBold"/>
                <a:ea typeface="Playfair Display SemiBold"/>
                <a:cs typeface="Playfair Display SemiBold"/>
                <a:sym typeface="Playfair Display SemiBold"/>
              </a:rPr>
              <a:t>Aadhith Shankarnarayanan </a:t>
            </a:r>
            <a:r>
              <a:rPr lang="en-US" sz="1640">
                <a:solidFill>
                  <a:srgbClr val="783F04"/>
                </a:solidFill>
                <a:latin typeface="Playfair Display SemiBold"/>
                <a:ea typeface="Playfair Display SemiBold"/>
                <a:cs typeface="Playfair Display SemiBold"/>
                <a:sym typeface="Playfair Display SemiBold"/>
              </a:rPr>
              <a:t>-</a:t>
            </a:r>
            <a:r>
              <a:rPr lang="en-US" sz="1640">
                <a:solidFill>
                  <a:srgbClr val="783F04"/>
                </a:solidFill>
                <a:latin typeface="Playfair Display SemiBold"/>
                <a:ea typeface="Playfair Display SemiBold"/>
                <a:cs typeface="Playfair Display SemiBold"/>
                <a:sym typeface="Playfair Display SemiBold"/>
              </a:rPr>
              <a:t> b00089801</a:t>
            </a:r>
            <a:endParaRPr sz="1640">
              <a:solidFill>
                <a:srgbClr val="783F04"/>
              </a:solidFill>
              <a:latin typeface="Playfair Display SemiBold"/>
              <a:ea typeface="Playfair Display SemiBold"/>
              <a:cs typeface="Playfair Display SemiBold"/>
              <a:sym typeface="Playfair Display SemiBold"/>
            </a:endParaRPr>
          </a:p>
          <a:p>
            <a:pPr indent="0" lvl="0" marL="0" rtl="0" algn="ctr">
              <a:lnSpc>
                <a:spcPct val="70000"/>
              </a:lnSpc>
              <a:spcBef>
                <a:spcPts val="1400"/>
              </a:spcBef>
              <a:spcAft>
                <a:spcPts val="0"/>
              </a:spcAft>
              <a:buSzPts val="2040"/>
              <a:buNone/>
            </a:pPr>
            <a:r>
              <a:rPr lang="en-US" sz="1640">
                <a:solidFill>
                  <a:srgbClr val="783F04"/>
                </a:solidFill>
                <a:latin typeface="Playfair Display SemiBold"/>
                <a:ea typeface="Playfair Display SemiBold"/>
                <a:cs typeface="Playfair Display SemiBold"/>
                <a:sym typeface="Playfair Display SemiBold"/>
              </a:rPr>
              <a:t>Ananya Sudheer </a:t>
            </a:r>
            <a:r>
              <a:rPr lang="en-US" sz="1640">
                <a:solidFill>
                  <a:srgbClr val="783F04"/>
                </a:solidFill>
                <a:latin typeface="Playfair Display SemiBold"/>
                <a:ea typeface="Playfair Display SemiBold"/>
                <a:cs typeface="Playfair Display SemiBold"/>
                <a:sym typeface="Playfair Display SemiBold"/>
              </a:rPr>
              <a:t>-</a:t>
            </a:r>
            <a:r>
              <a:rPr lang="en-US" sz="1640">
                <a:solidFill>
                  <a:srgbClr val="783F04"/>
                </a:solidFill>
                <a:latin typeface="Playfair Display SemiBold"/>
                <a:ea typeface="Playfair Display SemiBold"/>
                <a:cs typeface="Playfair Display SemiBold"/>
                <a:sym typeface="Playfair Display SemiBold"/>
              </a:rPr>
              <a:t> g00087186</a:t>
            </a:r>
            <a:endParaRPr sz="1640">
              <a:solidFill>
                <a:srgbClr val="783F04"/>
              </a:solidFill>
              <a:latin typeface="Playfair Display SemiBold"/>
              <a:ea typeface="Playfair Display SemiBold"/>
              <a:cs typeface="Playfair Display SemiBold"/>
              <a:sym typeface="Playfair Display SemiBold"/>
            </a:endParaRPr>
          </a:p>
          <a:p>
            <a:pPr indent="0" lvl="0" marL="0" rtl="0" algn="ctr">
              <a:lnSpc>
                <a:spcPct val="70000"/>
              </a:lnSpc>
              <a:spcBef>
                <a:spcPts val="1400"/>
              </a:spcBef>
              <a:spcAft>
                <a:spcPts val="0"/>
              </a:spcAft>
              <a:buSzPts val="2040"/>
              <a:buNone/>
            </a:pPr>
            <a:r>
              <a:rPr lang="en-US" sz="1640">
                <a:solidFill>
                  <a:srgbClr val="783F04"/>
                </a:solidFill>
                <a:latin typeface="Playfair Display SemiBold"/>
                <a:ea typeface="Playfair Display SemiBold"/>
                <a:cs typeface="Playfair Display SemiBold"/>
                <a:sym typeface="Playfair Display SemiBold"/>
              </a:rPr>
              <a:t>Vibha Bhavikatti</a:t>
            </a:r>
            <a:r>
              <a:rPr lang="en-US" sz="1640">
                <a:solidFill>
                  <a:srgbClr val="783F04"/>
                </a:solidFill>
                <a:latin typeface="Playfair Display SemiBold"/>
                <a:ea typeface="Playfair Display SemiBold"/>
                <a:cs typeface="Playfair Display SemiBold"/>
                <a:sym typeface="Playfair Display SemiBold"/>
              </a:rPr>
              <a:t> - g00089208</a:t>
            </a:r>
            <a:endParaRPr sz="1640">
              <a:solidFill>
                <a:srgbClr val="783F04"/>
              </a:solidFill>
              <a:latin typeface="Playfair Display SemiBold"/>
              <a:ea typeface="Playfair Display SemiBold"/>
              <a:cs typeface="Playfair Display SemiBold"/>
              <a:sym typeface="Playfair Display SemiBold"/>
            </a:endParaRPr>
          </a:p>
          <a:p>
            <a:pPr indent="0" lvl="0" marL="0" rtl="0" algn="ctr">
              <a:lnSpc>
                <a:spcPct val="70000"/>
              </a:lnSpc>
              <a:spcBef>
                <a:spcPts val="1400"/>
              </a:spcBef>
              <a:spcAft>
                <a:spcPts val="0"/>
              </a:spcAft>
              <a:buSzPts val="2040"/>
              <a:buNone/>
            </a:pPr>
            <a:r>
              <a:t/>
            </a:r>
            <a:endParaRPr sz="1640">
              <a:solidFill>
                <a:srgbClr val="783F04"/>
              </a:solidFill>
              <a:latin typeface="Playfair Display SemiBold"/>
              <a:ea typeface="Playfair Display SemiBold"/>
              <a:cs typeface="Playfair Display SemiBold"/>
              <a:sym typeface="Playfair Display SemiBold"/>
            </a:endParaRPr>
          </a:p>
          <a:p>
            <a:pPr indent="0" lvl="0" marL="0" rtl="0" algn="ctr">
              <a:lnSpc>
                <a:spcPct val="70000"/>
              </a:lnSpc>
              <a:spcBef>
                <a:spcPts val="1400"/>
              </a:spcBef>
              <a:spcAft>
                <a:spcPts val="0"/>
              </a:spcAft>
              <a:buSzPts val="2040"/>
              <a:buNone/>
            </a:pPr>
            <a:r>
              <a:rPr lang="en-US" sz="1640">
                <a:solidFill>
                  <a:srgbClr val="783F04"/>
                </a:solidFill>
                <a:latin typeface="Playfair Display SemiBold"/>
                <a:ea typeface="Playfair Display SemiBold"/>
                <a:cs typeface="Playfair Display SemiBold"/>
                <a:sym typeface="Playfair Display SemiBold"/>
              </a:rPr>
              <a:t>Submitted to: Dr. Omar Arif</a:t>
            </a:r>
            <a:endParaRPr sz="1640">
              <a:solidFill>
                <a:srgbClr val="783F04"/>
              </a:solidFill>
              <a:latin typeface="Playfair Display SemiBold"/>
              <a:ea typeface="Playfair Display SemiBold"/>
              <a:cs typeface="Playfair Display SemiBold"/>
              <a:sym typeface="Playfair Display SemiBold"/>
            </a:endParaRPr>
          </a:p>
        </p:txBody>
      </p:sp>
      <p:sp>
        <p:nvSpPr>
          <p:cNvPr id="105" name="Google Shape;105;p13"/>
          <p:cNvSpPr txBox="1"/>
          <p:nvPr/>
        </p:nvSpPr>
        <p:spPr>
          <a:xfrm>
            <a:off x="3696575" y="324275"/>
            <a:ext cx="4583100" cy="4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rgbClr val="0C343D"/>
                </a:solidFill>
                <a:latin typeface="Playfair Display SemiBold"/>
                <a:ea typeface="Playfair Display SemiBold"/>
                <a:cs typeface="Playfair Display SemiBold"/>
                <a:sym typeface="Playfair Display SemiBold"/>
              </a:rPr>
              <a:t>CMP 49413 PROJECT PRESENTATION</a:t>
            </a:r>
            <a:endParaRPr sz="1700">
              <a:solidFill>
                <a:srgbClr val="0C343D"/>
              </a:solidFill>
              <a:latin typeface="Playfair Display SemiBold"/>
              <a:ea typeface="Playfair Display SemiBold"/>
              <a:cs typeface="Playfair Display SemiBold"/>
              <a:sym typeface="Playfair Displ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Discussion</a:t>
            </a:r>
            <a:endParaRPr/>
          </a:p>
        </p:txBody>
      </p:sp>
      <p:sp>
        <p:nvSpPr>
          <p:cNvPr id="175" name="Google Shape;175;p22"/>
          <p:cNvSpPr txBox="1"/>
          <p:nvPr/>
        </p:nvSpPr>
        <p:spPr>
          <a:xfrm>
            <a:off x="1097275" y="1661150"/>
            <a:ext cx="10385700" cy="46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rgbClr val="3F3F3F"/>
                </a:solidFill>
                <a:latin typeface="Candara"/>
                <a:ea typeface="Candara"/>
                <a:cs typeface="Candara"/>
                <a:sym typeface="Candara"/>
              </a:rPr>
              <a:t>The results upon training and testing are as follows:</a:t>
            </a:r>
            <a:endParaRPr sz="1900">
              <a:solidFill>
                <a:srgbClr val="3F3F3F"/>
              </a:solidFill>
              <a:latin typeface="Candara"/>
              <a:ea typeface="Candara"/>
              <a:cs typeface="Candara"/>
              <a:sym typeface="Candara"/>
            </a:endParaRPr>
          </a:p>
          <a:p>
            <a:pPr indent="-349250" lvl="0" marL="457200" rtl="0" algn="l">
              <a:spcBef>
                <a:spcPts val="0"/>
              </a:spcBef>
              <a:spcAft>
                <a:spcPts val="0"/>
              </a:spcAft>
              <a:buClr>
                <a:srgbClr val="3F3F3F"/>
              </a:buClr>
              <a:buSzPts val="1900"/>
              <a:buFont typeface="Candara"/>
              <a:buChar char="➔"/>
            </a:pPr>
            <a:r>
              <a:rPr b="1" lang="en-US" sz="1900">
                <a:solidFill>
                  <a:srgbClr val="3F3F3F"/>
                </a:solidFill>
                <a:highlight>
                  <a:srgbClr val="B6D7A8"/>
                </a:highlight>
                <a:latin typeface="Candara"/>
                <a:ea typeface="Candara"/>
                <a:cs typeface="Candara"/>
                <a:sym typeface="Candara"/>
              </a:rPr>
              <a:t>TRAINING</a:t>
            </a:r>
            <a:endParaRPr b="1" sz="1900">
              <a:solidFill>
                <a:srgbClr val="3F3F3F"/>
              </a:solidFill>
              <a:highlight>
                <a:srgbClr val="B6D7A8"/>
              </a:highlight>
              <a:latin typeface="Candara"/>
              <a:ea typeface="Candara"/>
              <a:cs typeface="Candara"/>
              <a:sym typeface="Candara"/>
            </a:endParaRPr>
          </a:p>
          <a:p>
            <a:pPr indent="0" lvl="0" marL="0" rtl="0" algn="l">
              <a:spcBef>
                <a:spcPts val="0"/>
              </a:spcBef>
              <a:spcAft>
                <a:spcPts val="0"/>
              </a:spcAft>
              <a:buNone/>
            </a:pPr>
            <a:r>
              <a:rPr lang="en-US" sz="1900">
                <a:solidFill>
                  <a:srgbClr val="3F3F3F"/>
                </a:solidFill>
                <a:latin typeface="Candara"/>
                <a:ea typeface="Candara"/>
                <a:cs typeface="Candara"/>
                <a:sym typeface="Candara"/>
              </a:rPr>
              <a:t>The best generator weights/parameter are obtained once the combined model was trained on 11435 samples, giving the results listed below:</a:t>
            </a:r>
            <a:endParaRPr sz="1900">
              <a:solidFill>
                <a:srgbClr val="3F3F3F"/>
              </a:solidFill>
              <a:latin typeface="Candara"/>
              <a:ea typeface="Candara"/>
              <a:cs typeface="Candara"/>
              <a:sym typeface="Candara"/>
            </a:endParaRPr>
          </a:p>
          <a:p>
            <a:pPr indent="0" lvl="0" marL="0" rtl="0" algn="l">
              <a:spcBef>
                <a:spcPts val="0"/>
              </a:spcBef>
              <a:spcAft>
                <a:spcPts val="0"/>
              </a:spcAft>
              <a:buClr>
                <a:schemeClr val="dk1"/>
              </a:buClr>
              <a:buSzPts val="1100"/>
              <a:buFont typeface="Arial"/>
              <a:buNone/>
            </a:pPr>
            <a:r>
              <a:rPr b="1" lang="en-US" sz="1900">
                <a:solidFill>
                  <a:srgbClr val="3F3F3F"/>
                </a:solidFill>
                <a:latin typeface="Candara"/>
                <a:ea typeface="Candara"/>
                <a:cs typeface="Candara"/>
                <a:sym typeface="Candara"/>
              </a:rPr>
              <a:t>SSIM</a:t>
            </a:r>
            <a:r>
              <a:rPr lang="en-US" sz="1900">
                <a:solidFill>
                  <a:srgbClr val="3F3F3F"/>
                </a:solidFill>
                <a:latin typeface="Candara"/>
                <a:ea typeface="Candara"/>
                <a:cs typeface="Candara"/>
                <a:sym typeface="Candara"/>
              </a:rPr>
              <a:t>: mean = </a:t>
            </a:r>
            <a:r>
              <a:rPr b="1" lang="en-US" sz="1900">
                <a:solidFill>
                  <a:srgbClr val="3F3F3F"/>
                </a:solidFill>
                <a:latin typeface="Candara"/>
                <a:ea typeface="Candara"/>
                <a:cs typeface="Candara"/>
                <a:sym typeface="Candara"/>
              </a:rPr>
              <a:t>0.840</a:t>
            </a:r>
            <a:r>
              <a:rPr lang="en-US" sz="1900">
                <a:solidFill>
                  <a:srgbClr val="3F3F3F"/>
                </a:solidFill>
                <a:latin typeface="Candara"/>
                <a:ea typeface="Candara"/>
                <a:cs typeface="Candara"/>
                <a:sym typeface="Candara"/>
              </a:rPr>
              <a:t>, std = 0.086</a:t>
            </a:r>
            <a:endParaRPr sz="1900">
              <a:solidFill>
                <a:srgbClr val="3F3F3F"/>
              </a:solidFill>
              <a:latin typeface="Candara"/>
              <a:ea typeface="Candara"/>
              <a:cs typeface="Candara"/>
              <a:sym typeface="Candara"/>
            </a:endParaRPr>
          </a:p>
          <a:p>
            <a:pPr indent="0" lvl="0" marL="0" rtl="0" algn="l">
              <a:spcBef>
                <a:spcPts val="0"/>
              </a:spcBef>
              <a:spcAft>
                <a:spcPts val="0"/>
              </a:spcAft>
              <a:buNone/>
            </a:pPr>
            <a:r>
              <a:rPr b="1" lang="en-US" sz="1900">
                <a:solidFill>
                  <a:srgbClr val="3F3F3F"/>
                </a:solidFill>
                <a:latin typeface="Candara"/>
                <a:ea typeface="Candara"/>
                <a:cs typeface="Candara"/>
                <a:sym typeface="Candara"/>
              </a:rPr>
              <a:t>PSNR:</a:t>
            </a:r>
            <a:r>
              <a:rPr lang="en-US" sz="1900">
                <a:solidFill>
                  <a:srgbClr val="3F3F3F"/>
                </a:solidFill>
                <a:latin typeface="Candara"/>
                <a:ea typeface="Candara"/>
                <a:cs typeface="Candara"/>
                <a:sym typeface="Candara"/>
              </a:rPr>
              <a:t> mean = </a:t>
            </a:r>
            <a:r>
              <a:rPr b="1" lang="en-US" sz="1900">
                <a:solidFill>
                  <a:srgbClr val="3F3F3F"/>
                </a:solidFill>
                <a:latin typeface="Candara"/>
                <a:ea typeface="Candara"/>
                <a:cs typeface="Candara"/>
                <a:sym typeface="Candara"/>
              </a:rPr>
              <a:t>28.051</a:t>
            </a:r>
            <a:r>
              <a:rPr lang="en-US" sz="1900">
                <a:solidFill>
                  <a:srgbClr val="3F3F3F"/>
                </a:solidFill>
                <a:latin typeface="Candara"/>
                <a:ea typeface="Candara"/>
                <a:cs typeface="Candara"/>
                <a:sym typeface="Candara"/>
              </a:rPr>
              <a:t>, std = 3.822</a:t>
            </a:r>
            <a:endParaRPr sz="1900">
              <a:solidFill>
                <a:srgbClr val="3F3F3F"/>
              </a:solidFill>
              <a:latin typeface="Candara"/>
              <a:ea typeface="Candara"/>
              <a:cs typeface="Candara"/>
              <a:sym typeface="Candara"/>
            </a:endParaRPr>
          </a:p>
          <a:p>
            <a:pPr indent="0" lvl="0" marL="0" rtl="0" algn="l">
              <a:spcBef>
                <a:spcPts val="0"/>
              </a:spcBef>
              <a:spcAft>
                <a:spcPts val="0"/>
              </a:spcAft>
              <a:buNone/>
            </a:pPr>
            <a:r>
              <a:t/>
            </a:r>
            <a:endParaRPr sz="1900">
              <a:solidFill>
                <a:srgbClr val="3F3F3F"/>
              </a:solidFill>
              <a:latin typeface="Candara"/>
              <a:ea typeface="Candara"/>
              <a:cs typeface="Candara"/>
              <a:sym typeface="Candara"/>
            </a:endParaRPr>
          </a:p>
          <a:p>
            <a:pPr indent="0" lvl="0" marL="0" rtl="0" algn="l">
              <a:spcBef>
                <a:spcPts val="0"/>
              </a:spcBef>
              <a:spcAft>
                <a:spcPts val="0"/>
              </a:spcAft>
              <a:buNone/>
            </a:pPr>
            <a:r>
              <a:rPr lang="en-US" sz="1900">
                <a:solidFill>
                  <a:srgbClr val="3F3F3F"/>
                </a:solidFill>
                <a:latin typeface="Candara"/>
                <a:ea typeface="Candara"/>
                <a:cs typeface="Candara"/>
                <a:sym typeface="Candara"/>
              </a:rPr>
              <a:t>When trained on the 25th epoch generator weights, the model performed really well:</a:t>
            </a:r>
            <a:endParaRPr sz="1900">
              <a:solidFill>
                <a:srgbClr val="3F3F3F"/>
              </a:solidFill>
              <a:latin typeface="Candara"/>
              <a:ea typeface="Candara"/>
              <a:cs typeface="Candara"/>
              <a:sym typeface="Candara"/>
            </a:endParaRPr>
          </a:p>
          <a:p>
            <a:pPr indent="0" lvl="0" marL="0" rtl="0" algn="l">
              <a:spcBef>
                <a:spcPts val="0"/>
              </a:spcBef>
              <a:spcAft>
                <a:spcPts val="0"/>
              </a:spcAft>
              <a:buNone/>
            </a:pPr>
            <a:r>
              <a:rPr b="1" lang="en-US" sz="1900">
                <a:solidFill>
                  <a:srgbClr val="3F3F3F"/>
                </a:solidFill>
                <a:latin typeface="Candara"/>
                <a:ea typeface="Candara"/>
                <a:cs typeface="Candara"/>
                <a:sym typeface="Candara"/>
              </a:rPr>
              <a:t>SSIM</a:t>
            </a:r>
            <a:r>
              <a:rPr lang="en-US" sz="1900">
                <a:solidFill>
                  <a:srgbClr val="3F3F3F"/>
                </a:solidFill>
                <a:latin typeface="Candara"/>
                <a:ea typeface="Candara"/>
                <a:cs typeface="Candara"/>
                <a:sym typeface="Candara"/>
              </a:rPr>
              <a:t>: mean = </a:t>
            </a:r>
            <a:r>
              <a:rPr b="1" lang="en-US" sz="1900">
                <a:solidFill>
                  <a:srgbClr val="3F3F3F"/>
                </a:solidFill>
                <a:latin typeface="Candara"/>
                <a:ea typeface="Candara"/>
                <a:cs typeface="Candara"/>
                <a:sym typeface="Candara"/>
              </a:rPr>
              <a:t>0.838</a:t>
            </a:r>
            <a:r>
              <a:rPr lang="en-US" sz="1900">
                <a:solidFill>
                  <a:srgbClr val="3F3F3F"/>
                </a:solidFill>
                <a:latin typeface="Candara"/>
                <a:ea typeface="Candara"/>
                <a:cs typeface="Candara"/>
                <a:sym typeface="Candara"/>
              </a:rPr>
              <a:t>, std = 0.089</a:t>
            </a:r>
            <a:endParaRPr sz="1900">
              <a:solidFill>
                <a:srgbClr val="3F3F3F"/>
              </a:solidFill>
              <a:latin typeface="Candara"/>
              <a:ea typeface="Candara"/>
              <a:cs typeface="Candara"/>
              <a:sym typeface="Candara"/>
            </a:endParaRPr>
          </a:p>
          <a:p>
            <a:pPr indent="0" lvl="0" marL="0" rtl="0" algn="l">
              <a:spcBef>
                <a:spcPts val="0"/>
              </a:spcBef>
              <a:spcAft>
                <a:spcPts val="0"/>
              </a:spcAft>
              <a:buNone/>
            </a:pPr>
            <a:r>
              <a:rPr b="1" lang="en-US" sz="1900">
                <a:solidFill>
                  <a:srgbClr val="3F3F3F"/>
                </a:solidFill>
                <a:latin typeface="Candara"/>
                <a:ea typeface="Candara"/>
                <a:cs typeface="Candara"/>
                <a:sym typeface="Candara"/>
              </a:rPr>
              <a:t>PSNR</a:t>
            </a:r>
            <a:r>
              <a:rPr lang="en-US" sz="1900">
                <a:solidFill>
                  <a:srgbClr val="3F3F3F"/>
                </a:solidFill>
                <a:latin typeface="Candara"/>
                <a:ea typeface="Candara"/>
                <a:cs typeface="Candara"/>
                <a:sym typeface="Candara"/>
              </a:rPr>
              <a:t>: mean = </a:t>
            </a:r>
            <a:r>
              <a:rPr b="1" lang="en-US" sz="1900">
                <a:solidFill>
                  <a:srgbClr val="3F3F3F"/>
                </a:solidFill>
                <a:latin typeface="Candara"/>
                <a:ea typeface="Candara"/>
                <a:cs typeface="Candara"/>
                <a:sym typeface="Candara"/>
              </a:rPr>
              <a:t>28.503</a:t>
            </a:r>
            <a:r>
              <a:rPr lang="en-US" sz="1900">
                <a:solidFill>
                  <a:srgbClr val="3F3F3F"/>
                </a:solidFill>
                <a:latin typeface="Candara"/>
                <a:ea typeface="Candara"/>
                <a:cs typeface="Candara"/>
                <a:sym typeface="Candara"/>
              </a:rPr>
              <a:t>, std = 4.021</a:t>
            </a:r>
            <a:endParaRPr sz="1900">
              <a:solidFill>
                <a:srgbClr val="3F3F3F"/>
              </a:solidFill>
              <a:latin typeface="Candara"/>
              <a:ea typeface="Candara"/>
              <a:cs typeface="Candara"/>
              <a:sym typeface="Candara"/>
            </a:endParaRPr>
          </a:p>
          <a:p>
            <a:pPr indent="0" lvl="0" marL="0" rtl="0" algn="l">
              <a:spcBef>
                <a:spcPts val="0"/>
              </a:spcBef>
              <a:spcAft>
                <a:spcPts val="0"/>
              </a:spcAft>
              <a:buNone/>
            </a:pPr>
            <a:r>
              <a:t/>
            </a:r>
            <a:endParaRPr sz="1800">
              <a:solidFill>
                <a:srgbClr val="3F3F3F"/>
              </a:solidFill>
              <a:latin typeface="Candara"/>
              <a:ea typeface="Candara"/>
              <a:cs typeface="Candara"/>
              <a:sym typeface="Candara"/>
            </a:endParaRPr>
          </a:p>
          <a:p>
            <a:pPr indent="-342900" lvl="0" marL="457200" rtl="0" algn="l">
              <a:spcBef>
                <a:spcPts val="0"/>
              </a:spcBef>
              <a:spcAft>
                <a:spcPts val="0"/>
              </a:spcAft>
              <a:buClr>
                <a:srgbClr val="3F3F3F"/>
              </a:buClr>
              <a:buSzPts val="1800"/>
              <a:buFont typeface="Candara"/>
              <a:buChar char="➔"/>
            </a:pPr>
            <a:r>
              <a:rPr b="1" lang="en-US" sz="1900">
                <a:solidFill>
                  <a:srgbClr val="3F3F3F"/>
                </a:solidFill>
                <a:highlight>
                  <a:srgbClr val="B6D7A8"/>
                </a:highlight>
                <a:latin typeface="Candara"/>
                <a:ea typeface="Candara"/>
                <a:cs typeface="Candara"/>
                <a:sym typeface="Candara"/>
              </a:rPr>
              <a:t>TESTING</a:t>
            </a:r>
            <a:r>
              <a:rPr b="1" lang="en-US" sz="1800">
                <a:solidFill>
                  <a:srgbClr val="3F3F3F"/>
                </a:solidFill>
                <a:latin typeface="Candara"/>
                <a:ea typeface="Candara"/>
                <a:cs typeface="Candara"/>
                <a:sym typeface="Candara"/>
              </a:rPr>
              <a:t> (</a:t>
            </a:r>
            <a:r>
              <a:rPr lang="en-US" sz="1800">
                <a:solidFill>
                  <a:srgbClr val="3F3F3F"/>
                </a:solidFill>
                <a:latin typeface="Candara"/>
                <a:ea typeface="Candara"/>
                <a:cs typeface="Candara"/>
                <a:sym typeface="Candara"/>
              </a:rPr>
              <a:t>performed on 515 samples</a:t>
            </a:r>
            <a:r>
              <a:rPr b="1" lang="en-US" sz="1800">
                <a:solidFill>
                  <a:srgbClr val="3F3F3F"/>
                </a:solidFill>
                <a:latin typeface="Candara"/>
                <a:ea typeface="Candara"/>
                <a:cs typeface="Candara"/>
                <a:sym typeface="Candara"/>
              </a:rPr>
              <a:t>)</a:t>
            </a:r>
            <a:endParaRPr b="1" sz="1800">
              <a:solidFill>
                <a:srgbClr val="3F3F3F"/>
              </a:solidFill>
              <a:latin typeface="Candara"/>
              <a:ea typeface="Candara"/>
              <a:cs typeface="Candara"/>
              <a:sym typeface="Candara"/>
            </a:endParaRPr>
          </a:p>
          <a:p>
            <a:pPr indent="0" lvl="0" marL="0" rtl="0" algn="l">
              <a:spcBef>
                <a:spcPts val="0"/>
              </a:spcBef>
              <a:spcAft>
                <a:spcPts val="0"/>
              </a:spcAft>
              <a:buNone/>
            </a:pPr>
            <a:r>
              <a:rPr b="1" i="1" lang="en-US" sz="1800">
                <a:solidFill>
                  <a:srgbClr val="3F3F3F"/>
                </a:solidFill>
                <a:highlight>
                  <a:srgbClr val="F4CCCC"/>
                </a:highlight>
                <a:latin typeface="Candara"/>
                <a:ea typeface="Candara"/>
                <a:cs typeface="Candara"/>
                <a:sym typeface="Candara"/>
              </a:rPr>
              <a:t>SSIM			PSNR			UICM			UISM			UICONM</a:t>
            </a:r>
            <a:r>
              <a:rPr b="1" i="1" lang="en-US" sz="1800">
                <a:solidFill>
                  <a:srgbClr val="3F3F3F"/>
                </a:solidFill>
                <a:latin typeface="Candara"/>
                <a:ea typeface="Candara"/>
                <a:cs typeface="Candara"/>
                <a:sym typeface="Candara"/>
              </a:rPr>
              <a:t>                   </a:t>
            </a:r>
            <a:r>
              <a:rPr b="1" i="1" lang="en-US" sz="1800">
                <a:solidFill>
                  <a:srgbClr val="3F3F3F"/>
                </a:solidFill>
                <a:highlight>
                  <a:srgbClr val="F4CCCC"/>
                </a:highlight>
                <a:latin typeface="Candara"/>
                <a:ea typeface="Candara"/>
                <a:cs typeface="Candara"/>
                <a:sym typeface="Candara"/>
              </a:rPr>
              <a:t>UIQM</a:t>
            </a:r>
            <a:endParaRPr b="1" i="1" sz="1800">
              <a:solidFill>
                <a:srgbClr val="3F3F3F"/>
              </a:solidFill>
              <a:highlight>
                <a:srgbClr val="F4CCCC"/>
              </a:highlight>
              <a:latin typeface="Candara"/>
              <a:ea typeface="Candara"/>
              <a:cs typeface="Candara"/>
              <a:sym typeface="Candara"/>
            </a:endParaRPr>
          </a:p>
          <a:p>
            <a:pPr indent="0" lvl="0" marL="0" rtl="0" algn="l">
              <a:spcBef>
                <a:spcPts val="0"/>
              </a:spcBef>
              <a:spcAft>
                <a:spcPts val="0"/>
              </a:spcAft>
              <a:buNone/>
            </a:pPr>
            <a:r>
              <a:rPr lang="en-US" sz="1800">
                <a:solidFill>
                  <a:srgbClr val="3F3F3F"/>
                </a:solidFill>
                <a:latin typeface="Candara"/>
                <a:ea typeface="Candara"/>
                <a:cs typeface="Candara"/>
                <a:sym typeface="Candara"/>
              </a:rPr>
              <a:t>Mean: </a:t>
            </a:r>
            <a:r>
              <a:rPr b="1" lang="en-US" sz="1800">
                <a:solidFill>
                  <a:srgbClr val="3F3F3F"/>
                </a:solidFill>
                <a:latin typeface="Candara"/>
                <a:ea typeface="Candara"/>
                <a:cs typeface="Candara"/>
                <a:sym typeface="Candara"/>
              </a:rPr>
              <a:t>0.8394</a:t>
            </a:r>
            <a:r>
              <a:rPr lang="en-US" sz="1800">
                <a:solidFill>
                  <a:srgbClr val="3F3F3F"/>
                </a:solidFill>
                <a:latin typeface="Candara"/>
                <a:ea typeface="Candara"/>
                <a:cs typeface="Candara"/>
                <a:sym typeface="Candara"/>
              </a:rPr>
              <a:t>		Mean: </a:t>
            </a:r>
            <a:r>
              <a:rPr b="1" lang="en-US" sz="1800">
                <a:solidFill>
                  <a:srgbClr val="3F3F3F"/>
                </a:solidFill>
                <a:latin typeface="Candara"/>
                <a:ea typeface="Candara"/>
                <a:cs typeface="Candara"/>
                <a:sym typeface="Candara"/>
              </a:rPr>
              <a:t>28.2197</a:t>
            </a:r>
            <a:r>
              <a:rPr lang="en-US" sz="1800">
                <a:solidFill>
                  <a:srgbClr val="3F3F3F"/>
                </a:solidFill>
                <a:latin typeface="Candara"/>
                <a:ea typeface="Candara"/>
                <a:cs typeface="Candara"/>
                <a:sym typeface="Candara"/>
              </a:rPr>
              <a:t>  	Mean: 5.2112		Mean: 6.6808		Mean: 0.2462         Mean: 3.00</a:t>
            </a:r>
            <a:endParaRPr sz="1800">
              <a:solidFill>
                <a:srgbClr val="3F3F3F"/>
              </a:solidFill>
              <a:latin typeface="Candara"/>
              <a:ea typeface="Candara"/>
              <a:cs typeface="Candara"/>
              <a:sym typeface="Candara"/>
            </a:endParaRPr>
          </a:p>
          <a:p>
            <a:pPr indent="0" lvl="0" marL="0" rtl="0" algn="l">
              <a:spcBef>
                <a:spcPts val="0"/>
              </a:spcBef>
              <a:spcAft>
                <a:spcPts val="0"/>
              </a:spcAft>
              <a:buNone/>
            </a:pPr>
            <a:r>
              <a:rPr lang="en-US" sz="1800">
                <a:solidFill>
                  <a:srgbClr val="3F3F3F"/>
                </a:solidFill>
                <a:latin typeface="Candara"/>
                <a:ea typeface="Candara"/>
                <a:cs typeface="Candara"/>
                <a:sym typeface="Candara"/>
              </a:rPr>
              <a:t>std: 0.0596		std: 2.9108		std: 3.2094		std: 1.3495		std: 0.0696              std: 0.4781</a:t>
            </a:r>
            <a:endParaRPr sz="1800">
              <a:solidFill>
                <a:srgbClr val="3F3F3F"/>
              </a:solidFill>
              <a:latin typeface="Candara"/>
              <a:ea typeface="Candara"/>
              <a:cs typeface="Candara"/>
              <a:sym typeface="Candara"/>
            </a:endParaRPr>
          </a:p>
          <a:p>
            <a:pPr indent="0" lvl="0" marL="0" rtl="0" algn="l">
              <a:spcBef>
                <a:spcPts val="0"/>
              </a:spcBef>
              <a:spcAft>
                <a:spcPts val="0"/>
              </a:spcAft>
              <a:buNone/>
            </a:pPr>
            <a:r>
              <a:t/>
            </a:r>
            <a:endParaRPr sz="2000">
              <a:solidFill>
                <a:srgbClr val="3F3F3F"/>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Work Division</a:t>
            </a:r>
            <a:endParaRPr/>
          </a:p>
        </p:txBody>
      </p:sp>
      <p:graphicFrame>
        <p:nvGraphicFramePr>
          <p:cNvPr id="181" name="Google Shape;181;p23"/>
          <p:cNvGraphicFramePr/>
          <p:nvPr/>
        </p:nvGraphicFramePr>
        <p:xfrm>
          <a:off x="1097275" y="1983000"/>
          <a:ext cx="3000000" cy="3000000"/>
        </p:xfrm>
        <a:graphic>
          <a:graphicData uri="http://schemas.openxmlformats.org/drawingml/2006/table">
            <a:tbl>
              <a:tblPr>
                <a:noFill/>
                <a:tableStyleId>{07E32C0E-E6A4-46DF-8598-4CC993921489}</a:tableStyleId>
              </a:tblPr>
              <a:tblGrid>
                <a:gridCol w="2478675"/>
                <a:gridCol w="7663550"/>
              </a:tblGrid>
              <a:tr h="545500">
                <a:tc>
                  <a:txBody>
                    <a:bodyPr/>
                    <a:lstStyle/>
                    <a:p>
                      <a:pPr indent="0" lvl="0" marL="0" rtl="0" algn="ctr">
                        <a:spcBef>
                          <a:spcPts val="0"/>
                        </a:spcBef>
                        <a:spcAft>
                          <a:spcPts val="0"/>
                        </a:spcAft>
                        <a:buNone/>
                      </a:pPr>
                      <a:r>
                        <a:rPr b="1" lang="en-US"/>
                        <a:t>NAME</a:t>
                      </a:r>
                      <a:endParaRPr b="1"/>
                    </a:p>
                  </a:txBody>
                  <a:tcPr marT="91425" marB="91425" marR="91425" marL="91425">
                    <a:solidFill>
                      <a:srgbClr val="F4CCCC"/>
                    </a:solidFill>
                  </a:tcPr>
                </a:tc>
                <a:tc>
                  <a:txBody>
                    <a:bodyPr/>
                    <a:lstStyle/>
                    <a:p>
                      <a:pPr indent="0" lvl="0" marL="0" rtl="0" algn="ctr">
                        <a:spcBef>
                          <a:spcPts val="0"/>
                        </a:spcBef>
                        <a:spcAft>
                          <a:spcPts val="0"/>
                        </a:spcAft>
                        <a:buNone/>
                      </a:pPr>
                      <a:r>
                        <a:rPr b="1" lang="en-US"/>
                        <a:t>CONTRIBUTION</a:t>
                      </a:r>
                      <a:endParaRPr b="1"/>
                    </a:p>
                  </a:txBody>
                  <a:tcPr marT="91425" marB="91425" marR="91425" marL="91425">
                    <a:solidFill>
                      <a:srgbClr val="F4CCCC"/>
                    </a:solidFill>
                  </a:tcPr>
                </a:tc>
              </a:tr>
              <a:tr h="1224825">
                <a:tc>
                  <a:txBody>
                    <a:bodyPr/>
                    <a:lstStyle/>
                    <a:p>
                      <a:pPr indent="0" lvl="0" marL="0" rtl="0" algn="ctr">
                        <a:spcBef>
                          <a:spcPts val="0"/>
                        </a:spcBef>
                        <a:spcAft>
                          <a:spcPts val="0"/>
                        </a:spcAft>
                        <a:buClr>
                          <a:schemeClr val="dk1"/>
                        </a:buClr>
                        <a:buSzPts val="1100"/>
                        <a:buFont typeface="Arial"/>
                        <a:buNone/>
                      </a:pPr>
                      <a:r>
                        <a:rPr b="1" lang="en-US">
                          <a:solidFill>
                            <a:schemeClr val="dk1"/>
                          </a:solidFill>
                        </a:rPr>
                        <a:t>AADHITH SHANKARNARAYANAN </a:t>
                      </a:r>
                      <a:endParaRPr b="1"/>
                    </a:p>
                  </a:txBody>
                  <a:tcPr marT="91425" marB="91425" marR="91425" marL="91425"/>
                </a:tc>
                <a:tc>
                  <a:txBody>
                    <a:bodyPr/>
                    <a:lstStyle/>
                    <a:p>
                      <a:pPr indent="-317500" lvl="0" marL="457200" rtl="0" algn="l">
                        <a:lnSpc>
                          <a:spcPct val="115000"/>
                        </a:lnSpc>
                        <a:spcBef>
                          <a:spcPts val="0"/>
                        </a:spcBef>
                        <a:spcAft>
                          <a:spcPts val="0"/>
                        </a:spcAft>
                        <a:buSzPts val="1400"/>
                        <a:buChar char="●"/>
                      </a:pPr>
                      <a:r>
                        <a:rPr lang="en-US"/>
                        <a:t>Combined the architecture of DeepWave-Net and FUnIE-GAN</a:t>
                      </a:r>
                      <a:endParaRPr/>
                    </a:p>
                    <a:p>
                      <a:pPr indent="-317500" lvl="0" marL="457200" rtl="0" algn="l">
                        <a:lnSpc>
                          <a:spcPct val="115000"/>
                        </a:lnSpc>
                        <a:spcBef>
                          <a:spcPts val="0"/>
                        </a:spcBef>
                        <a:spcAft>
                          <a:spcPts val="0"/>
                        </a:spcAft>
                        <a:buSzPts val="1400"/>
                        <a:buChar char="●"/>
                      </a:pPr>
                      <a:r>
                        <a:rPr lang="en-US"/>
                        <a:t>Performed the training and testing after combining the model and creating the pipeline of data between the two models</a:t>
                      </a:r>
                      <a:endParaRPr/>
                    </a:p>
                    <a:p>
                      <a:pPr indent="-317500" lvl="0" marL="457200" rtl="0" algn="l">
                        <a:lnSpc>
                          <a:spcPct val="115000"/>
                        </a:lnSpc>
                        <a:spcBef>
                          <a:spcPts val="0"/>
                        </a:spcBef>
                        <a:spcAft>
                          <a:spcPts val="0"/>
                        </a:spcAft>
                        <a:buSzPts val="1400"/>
                        <a:buChar char="●"/>
                      </a:pPr>
                      <a:r>
                        <a:rPr lang="en-US"/>
                        <a:t>Filmed the </a:t>
                      </a:r>
                      <a:r>
                        <a:rPr lang="en-US"/>
                        <a:t>demonstration</a:t>
                      </a:r>
                      <a:r>
                        <a:rPr lang="en-US"/>
                        <a:t> video</a:t>
                      </a:r>
                      <a:endParaRPr/>
                    </a:p>
                  </a:txBody>
                  <a:tcPr marT="91425" marB="91425" marR="91425" marL="91425"/>
                </a:tc>
              </a:tr>
              <a:tr h="1224825">
                <a:tc>
                  <a:txBody>
                    <a:bodyPr/>
                    <a:lstStyle/>
                    <a:p>
                      <a:pPr indent="0" lvl="0" marL="0" rtl="0" algn="ctr">
                        <a:spcBef>
                          <a:spcPts val="0"/>
                        </a:spcBef>
                        <a:spcAft>
                          <a:spcPts val="0"/>
                        </a:spcAft>
                        <a:buNone/>
                      </a:pPr>
                      <a:r>
                        <a:rPr b="1" lang="en-US"/>
                        <a:t>ANANYA SUDHEER</a:t>
                      </a:r>
                      <a:endParaRPr b="1"/>
                    </a:p>
                  </a:txBody>
                  <a:tcPr marT="91425" marB="91425" marR="91425" marL="91425"/>
                </a:tc>
                <a:tc>
                  <a:txBody>
                    <a:bodyPr/>
                    <a:lstStyle/>
                    <a:p>
                      <a:pPr indent="-317500" lvl="0" marL="457200" rtl="0" algn="l">
                        <a:lnSpc>
                          <a:spcPct val="115000"/>
                        </a:lnSpc>
                        <a:spcBef>
                          <a:spcPts val="0"/>
                        </a:spcBef>
                        <a:spcAft>
                          <a:spcPts val="0"/>
                        </a:spcAft>
                        <a:buSzPts val="1400"/>
                        <a:buChar char="●"/>
                      </a:pPr>
                      <a:r>
                        <a:rPr lang="en-US"/>
                        <a:t>Worked on the data ingestion (data collection, l</a:t>
                      </a:r>
                      <a:r>
                        <a:rPr lang="en-US"/>
                        <a:t>oading</a:t>
                      </a:r>
                      <a:r>
                        <a:rPr lang="en-US"/>
                        <a:t> as dataloader for train and test, preprocessing)</a:t>
                      </a:r>
                      <a:endParaRPr/>
                    </a:p>
                    <a:p>
                      <a:pPr indent="-317500" lvl="0" marL="457200" rtl="0" algn="l">
                        <a:lnSpc>
                          <a:spcPct val="115000"/>
                        </a:lnSpc>
                        <a:spcBef>
                          <a:spcPts val="0"/>
                        </a:spcBef>
                        <a:spcAft>
                          <a:spcPts val="0"/>
                        </a:spcAft>
                        <a:buSzPts val="1400"/>
                        <a:buChar char="●"/>
                      </a:pPr>
                      <a:r>
                        <a:rPr lang="en-US"/>
                        <a:t>Presentation</a:t>
                      </a:r>
                      <a:endParaRPr/>
                    </a:p>
                  </a:txBody>
                  <a:tcPr marT="91425" marB="91425" marR="91425" marL="91425"/>
                </a:tc>
              </a:tr>
              <a:tr h="1224825">
                <a:tc>
                  <a:txBody>
                    <a:bodyPr/>
                    <a:lstStyle/>
                    <a:p>
                      <a:pPr indent="0" lvl="0" marL="0" rtl="0" algn="ctr">
                        <a:spcBef>
                          <a:spcPts val="0"/>
                        </a:spcBef>
                        <a:spcAft>
                          <a:spcPts val="0"/>
                        </a:spcAft>
                        <a:buNone/>
                      </a:pPr>
                      <a:r>
                        <a:rPr b="1" lang="en-US"/>
                        <a:t>VIBHA BHAVIKATTI</a:t>
                      </a:r>
                      <a:endParaRPr b="1"/>
                    </a:p>
                  </a:txBody>
                  <a:tcPr marT="91425" marB="91425" marR="91425" marL="91425"/>
                </a:tc>
                <a:tc>
                  <a:txBody>
                    <a:bodyPr/>
                    <a:lstStyle/>
                    <a:p>
                      <a:pPr indent="-317500" lvl="0" marL="457200" rtl="0" algn="l">
                        <a:lnSpc>
                          <a:spcPct val="115000"/>
                        </a:lnSpc>
                        <a:spcBef>
                          <a:spcPts val="0"/>
                        </a:spcBef>
                        <a:spcAft>
                          <a:spcPts val="0"/>
                        </a:spcAft>
                        <a:buSzPts val="1400"/>
                        <a:buChar char="●"/>
                      </a:pPr>
                      <a:r>
                        <a:rPr lang="en-US"/>
                        <a:t>Loading the models and the necessary files for </a:t>
                      </a:r>
                      <a:r>
                        <a:rPr lang="en-US">
                          <a:solidFill>
                            <a:schemeClr val="dk1"/>
                          </a:solidFill>
                        </a:rPr>
                        <a:t>DeepWave-Net and FUnIE-GAN</a:t>
                      </a:r>
                      <a:endParaRPr/>
                    </a:p>
                    <a:p>
                      <a:pPr indent="-317500" lvl="0" marL="457200" rtl="0" algn="l">
                        <a:lnSpc>
                          <a:spcPct val="115000"/>
                        </a:lnSpc>
                        <a:spcBef>
                          <a:spcPts val="0"/>
                        </a:spcBef>
                        <a:spcAft>
                          <a:spcPts val="0"/>
                        </a:spcAft>
                        <a:buSzPts val="1400"/>
                        <a:buChar char="●"/>
                      </a:pPr>
                      <a:r>
                        <a:rPr lang="en-US"/>
                        <a:t>Creating the files for train, test and inference with the pipeline of the two models being combined</a:t>
                      </a:r>
                      <a:endParaRPr/>
                    </a:p>
                    <a:p>
                      <a:pPr indent="-317500" lvl="0" marL="457200" rtl="0" algn="l">
                        <a:lnSpc>
                          <a:spcPct val="115000"/>
                        </a:lnSpc>
                        <a:spcBef>
                          <a:spcPts val="0"/>
                        </a:spcBef>
                        <a:spcAft>
                          <a:spcPts val="0"/>
                        </a:spcAft>
                        <a:buSzPts val="1400"/>
                        <a:buChar char="●"/>
                      </a:pPr>
                      <a:r>
                        <a:rPr lang="en-US"/>
                        <a:t>Presentation</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Demonstration </a:t>
            </a:r>
            <a:endParaRPr/>
          </a:p>
        </p:txBody>
      </p:sp>
      <p:sp>
        <p:nvSpPr>
          <p:cNvPr id="187" name="Google Shape;187;p24"/>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Introduction</a:t>
            </a:r>
            <a:endParaRPr/>
          </a:p>
        </p:txBody>
      </p:sp>
      <p:sp>
        <p:nvSpPr>
          <p:cNvPr id="111" name="Google Shape;111;p14"/>
          <p:cNvSpPr txBox="1"/>
          <p:nvPr>
            <p:ph idx="1" type="body"/>
          </p:nvPr>
        </p:nvSpPr>
        <p:spPr>
          <a:xfrm>
            <a:off x="692200" y="1769525"/>
            <a:ext cx="11041500" cy="4171200"/>
          </a:xfrm>
          <a:prstGeom prst="rect">
            <a:avLst/>
          </a:prstGeom>
          <a:noFill/>
          <a:ln>
            <a:noFill/>
          </a:ln>
        </p:spPr>
        <p:txBody>
          <a:bodyPr anchorCtr="0" anchor="t" bIns="45700" lIns="0" spcFirstLastPara="1" rIns="0" wrap="square" tIns="45700">
            <a:normAutofit/>
          </a:bodyPr>
          <a:lstStyle/>
          <a:p>
            <a:pPr indent="-342900" lvl="0" marL="457200" rtl="0" algn="l">
              <a:lnSpc>
                <a:spcPct val="150000"/>
              </a:lnSpc>
              <a:spcBef>
                <a:spcPts val="1400"/>
              </a:spcBef>
              <a:spcAft>
                <a:spcPts val="0"/>
              </a:spcAft>
              <a:buSzPts val="1800"/>
              <a:buChar char="●"/>
            </a:pPr>
            <a:r>
              <a:rPr lang="en-US"/>
              <a:t>Underwater image capturing systems often lack high-resolution capabilities at significant depths.</a:t>
            </a:r>
            <a:endParaRPr/>
          </a:p>
          <a:p>
            <a:pPr indent="-342900" lvl="0" marL="457200" rtl="0" algn="l">
              <a:lnSpc>
                <a:spcPct val="150000"/>
              </a:lnSpc>
              <a:spcBef>
                <a:spcPts val="0"/>
              </a:spcBef>
              <a:spcAft>
                <a:spcPts val="0"/>
              </a:spcAft>
              <a:buSzPts val="1800"/>
              <a:buChar char="●"/>
            </a:pPr>
            <a:r>
              <a:rPr lang="en-US"/>
              <a:t>Challenges such as suspended particles, light refraction, turbidity, low visibility, scattering, and contrast issues degrade image quality.</a:t>
            </a:r>
            <a:endParaRPr/>
          </a:p>
          <a:p>
            <a:pPr indent="-342900" lvl="0" marL="457200" rtl="0" algn="l">
              <a:lnSpc>
                <a:spcPct val="150000"/>
              </a:lnSpc>
              <a:spcBef>
                <a:spcPts val="0"/>
              </a:spcBef>
              <a:spcAft>
                <a:spcPts val="0"/>
              </a:spcAft>
              <a:buSzPts val="1800"/>
              <a:buChar char="●"/>
            </a:pPr>
            <a:r>
              <a:rPr lang="en-US"/>
              <a:t>Achieving high-quality image capture underwater requires expensive equipment.</a:t>
            </a:r>
            <a:endParaRPr/>
          </a:p>
          <a:p>
            <a:pPr indent="-342900" lvl="0" marL="457200" rtl="0" algn="l">
              <a:lnSpc>
                <a:spcPct val="150000"/>
              </a:lnSpc>
              <a:spcBef>
                <a:spcPts val="0"/>
              </a:spcBef>
              <a:spcAft>
                <a:spcPts val="0"/>
              </a:spcAft>
              <a:buSzPts val="1800"/>
              <a:buChar char="●"/>
            </a:pPr>
            <a:r>
              <a:rPr lang="en-US"/>
              <a:t>Deep learning-based approaches show promise in enhancing underwater image quality.</a:t>
            </a:r>
            <a:endParaRPr/>
          </a:p>
          <a:p>
            <a:pPr indent="0" lvl="0" marL="457200" rtl="0" algn="l">
              <a:lnSpc>
                <a:spcPct val="150000"/>
              </a:lnSpc>
              <a:spcBef>
                <a:spcPts val="1400"/>
              </a:spcBef>
              <a:spcAft>
                <a:spcPts val="0"/>
              </a:spcAft>
              <a:buNone/>
            </a:pPr>
            <a:r>
              <a:t/>
            </a:r>
            <a:endParaRPr/>
          </a:p>
        </p:txBody>
      </p:sp>
      <p:grpSp>
        <p:nvGrpSpPr>
          <p:cNvPr id="112" name="Google Shape;112;p14"/>
          <p:cNvGrpSpPr/>
          <p:nvPr/>
        </p:nvGrpSpPr>
        <p:grpSpPr>
          <a:xfrm>
            <a:off x="1197439" y="4094850"/>
            <a:ext cx="10058594" cy="2106600"/>
            <a:chOff x="1653475" y="4094850"/>
            <a:chExt cx="8426400" cy="2106600"/>
          </a:xfrm>
        </p:grpSpPr>
        <p:pic>
          <p:nvPicPr>
            <p:cNvPr id="113" name="Google Shape;113;p14"/>
            <p:cNvPicPr preferRelativeResize="0"/>
            <p:nvPr/>
          </p:nvPicPr>
          <p:blipFill>
            <a:blip r:embed="rId3">
              <a:alphaModFix/>
            </a:blip>
            <a:stretch>
              <a:fillRect/>
            </a:stretch>
          </p:blipFill>
          <p:spPr>
            <a:xfrm>
              <a:off x="1653475" y="4094850"/>
              <a:ext cx="2808800" cy="2106600"/>
            </a:xfrm>
            <a:prstGeom prst="rect">
              <a:avLst/>
            </a:prstGeom>
            <a:noFill/>
            <a:ln>
              <a:noFill/>
            </a:ln>
          </p:spPr>
        </p:pic>
        <p:pic>
          <p:nvPicPr>
            <p:cNvPr id="114" name="Google Shape;114;p14"/>
            <p:cNvPicPr preferRelativeResize="0"/>
            <p:nvPr/>
          </p:nvPicPr>
          <p:blipFill>
            <a:blip r:embed="rId4">
              <a:alphaModFix/>
            </a:blip>
            <a:stretch>
              <a:fillRect/>
            </a:stretch>
          </p:blipFill>
          <p:spPr>
            <a:xfrm>
              <a:off x="4462275" y="4094850"/>
              <a:ext cx="2808800" cy="2106600"/>
            </a:xfrm>
            <a:prstGeom prst="rect">
              <a:avLst/>
            </a:prstGeom>
            <a:noFill/>
            <a:ln>
              <a:noFill/>
            </a:ln>
          </p:spPr>
        </p:pic>
        <p:pic>
          <p:nvPicPr>
            <p:cNvPr id="115" name="Google Shape;115;p14"/>
            <p:cNvPicPr preferRelativeResize="0"/>
            <p:nvPr/>
          </p:nvPicPr>
          <p:blipFill>
            <a:blip r:embed="rId5">
              <a:alphaModFix/>
            </a:blip>
            <a:stretch>
              <a:fillRect/>
            </a:stretch>
          </p:blipFill>
          <p:spPr>
            <a:xfrm>
              <a:off x="7271075" y="4094850"/>
              <a:ext cx="2808800" cy="21066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Problem Statement</a:t>
            </a:r>
            <a:endParaRPr/>
          </a:p>
        </p:txBody>
      </p:sp>
      <p:pic>
        <p:nvPicPr>
          <p:cNvPr id="121" name="Google Shape;121;p15" title="File:Underwater World.jpg - Wikipedia"/>
          <p:cNvPicPr preferRelativeResize="0"/>
          <p:nvPr/>
        </p:nvPicPr>
        <p:blipFill>
          <a:blip r:embed="rId3">
            <a:alphaModFix/>
          </a:blip>
          <a:stretch>
            <a:fillRect/>
          </a:stretch>
        </p:blipFill>
        <p:spPr>
          <a:xfrm>
            <a:off x="6818050" y="3770925"/>
            <a:ext cx="4898575" cy="2431149"/>
          </a:xfrm>
          <a:prstGeom prst="rect">
            <a:avLst/>
          </a:prstGeom>
          <a:noFill/>
          <a:ln>
            <a:noFill/>
          </a:ln>
        </p:spPr>
      </p:pic>
      <p:sp>
        <p:nvSpPr>
          <p:cNvPr id="122" name="Google Shape;122;p15"/>
          <p:cNvSpPr txBox="1"/>
          <p:nvPr>
            <p:ph idx="1" type="body"/>
          </p:nvPr>
        </p:nvSpPr>
        <p:spPr>
          <a:xfrm>
            <a:off x="1021080" y="1845734"/>
            <a:ext cx="10058400" cy="4023300"/>
          </a:xfrm>
          <a:prstGeom prst="rect">
            <a:avLst/>
          </a:prstGeom>
          <a:noFill/>
          <a:ln>
            <a:noFill/>
          </a:ln>
        </p:spPr>
        <p:txBody>
          <a:bodyPr anchorCtr="0" anchor="t" bIns="45700" lIns="0" spcFirstLastPara="1" rIns="0" wrap="square" tIns="45700">
            <a:normAutofit/>
          </a:bodyPr>
          <a:lstStyle/>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SzPts val="1100"/>
              <a:buNone/>
            </a:pPr>
            <a:r>
              <a:rPr lang="en-US"/>
              <a:t>T</a:t>
            </a:r>
            <a:r>
              <a:rPr lang="en-US"/>
              <a:t>here is a critical need to develop effective solutions for enhancing underwater image quality to advance research and applications in relevant domains. </a:t>
            </a:r>
            <a:r>
              <a:rPr lang="en-US"/>
              <a:t>Despite various proposed algorithms aimed at addressing these challenges and improving image quality, r</a:t>
            </a:r>
            <a:r>
              <a:rPr lang="en-US"/>
              <a:t>ecent advancements in deep learning have demonstrated promising results in this regard. </a:t>
            </a:r>
            <a:endParaRPr/>
          </a:p>
          <a:p>
            <a:pPr indent="0" lvl="0" marL="0" rtl="0" algn="l">
              <a:spcBef>
                <a:spcPts val="200"/>
              </a:spcBef>
              <a:spcAft>
                <a:spcPts val="0"/>
              </a:spcAft>
              <a:buSzPts val="1100"/>
              <a:buNone/>
            </a:pPr>
            <a:r>
              <a:t/>
            </a:r>
            <a:endParaRPr/>
          </a:p>
          <a:p>
            <a:pPr indent="0" lvl="0" marL="0" rtl="0" algn="l">
              <a:spcBef>
                <a:spcPts val="200"/>
              </a:spcBef>
              <a:spcAft>
                <a:spcPts val="0"/>
              </a:spcAft>
              <a:buSzPts val="1100"/>
              <a:buNone/>
            </a:pPr>
            <a:r>
              <a:t/>
            </a:r>
            <a:endParaRPr/>
          </a:p>
          <a:p>
            <a:pPr indent="0" lvl="0" marL="0" rtl="0" algn="l">
              <a:spcBef>
                <a:spcPts val="200"/>
              </a:spcBef>
              <a:spcAft>
                <a:spcPts val="0"/>
              </a:spcAft>
              <a:buSzPts val="1100"/>
              <a:buNone/>
            </a:pPr>
            <a:r>
              <a:t/>
            </a:r>
            <a:endParaRPr/>
          </a:p>
          <a:p>
            <a:pPr indent="0" lvl="0" marL="0" rtl="0" algn="l">
              <a:spcBef>
                <a:spcPts val="200"/>
              </a:spcBef>
              <a:spcAft>
                <a:spcPts val="0"/>
              </a:spcAft>
              <a:buSzPts val="1100"/>
              <a:buNone/>
            </a:pPr>
            <a:r>
              <a:t/>
            </a:r>
            <a:endParaRPr/>
          </a:p>
          <a:p>
            <a:pPr indent="0" lvl="0" marL="0" rtl="0" algn="l">
              <a:spcBef>
                <a:spcPts val="200"/>
              </a:spcBef>
              <a:spcAft>
                <a:spcPts val="0"/>
              </a:spcAft>
              <a:buClr>
                <a:schemeClr val="dk1"/>
              </a:buClr>
              <a:buSzPts val="1100"/>
              <a:buFont typeface="Arial"/>
              <a:buNone/>
            </a:pPr>
            <a:r>
              <a:t/>
            </a:r>
            <a:endParaRPr/>
          </a:p>
          <a:p>
            <a:pPr indent="0" lvl="0" marL="0" rtl="0" algn="l">
              <a:spcBef>
                <a:spcPts val="200"/>
              </a:spcBef>
              <a:spcAft>
                <a:spcPts val="0"/>
              </a:spcAft>
              <a:buClr>
                <a:schemeClr val="dk1"/>
              </a:buClr>
              <a:buSzPts val="1100"/>
              <a:buFont typeface="Arial"/>
              <a:buNone/>
            </a:pPr>
            <a:r>
              <a:t/>
            </a:r>
            <a:endParaRPr/>
          </a:p>
          <a:p>
            <a:pPr indent="0" lvl="0" marL="0" rtl="0" algn="l">
              <a:lnSpc>
                <a:spcPct val="90000"/>
              </a:lnSpc>
              <a:spcBef>
                <a:spcPts val="200"/>
              </a:spcBef>
              <a:spcAft>
                <a:spcPts val="0"/>
              </a:spcAft>
              <a:buSzPts val="1800"/>
              <a:buNone/>
            </a:pPr>
            <a:br>
              <a:rPr lang="en-US"/>
            </a:br>
            <a:endParaRPr/>
          </a:p>
        </p:txBody>
      </p:sp>
      <p:sp>
        <p:nvSpPr>
          <p:cNvPr id="123" name="Google Shape;123;p15"/>
          <p:cNvSpPr txBox="1"/>
          <p:nvPr/>
        </p:nvSpPr>
        <p:spPr>
          <a:xfrm>
            <a:off x="545000" y="3770925"/>
            <a:ext cx="6003600" cy="243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000">
                <a:solidFill>
                  <a:srgbClr val="3F3F3F"/>
                </a:solidFill>
                <a:latin typeface="Candara"/>
                <a:ea typeface="Candara"/>
                <a:cs typeface="Candara"/>
                <a:sym typeface="Candara"/>
              </a:rPr>
              <a:t>GOAL: </a:t>
            </a:r>
            <a:endParaRPr b="1" sz="2000">
              <a:solidFill>
                <a:srgbClr val="3F3F3F"/>
              </a:solidFill>
              <a:latin typeface="Candara"/>
              <a:ea typeface="Candara"/>
              <a:cs typeface="Candara"/>
              <a:sym typeface="Candara"/>
            </a:endParaRPr>
          </a:p>
          <a:p>
            <a:pPr indent="0" lvl="0" marL="0" rtl="0" algn="ctr">
              <a:spcBef>
                <a:spcPts val="1000"/>
              </a:spcBef>
              <a:spcAft>
                <a:spcPts val="0"/>
              </a:spcAft>
              <a:buClr>
                <a:schemeClr val="dk1"/>
              </a:buClr>
              <a:buSzPts val="1100"/>
              <a:buFont typeface="Arial"/>
              <a:buNone/>
            </a:pPr>
            <a:r>
              <a:rPr lang="en-US" sz="2000">
                <a:solidFill>
                  <a:srgbClr val="3F3F3F"/>
                </a:solidFill>
                <a:latin typeface="Candara"/>
                <a:ea typeface="Candara"/>
                <a:cs typeface="Candara"/>
                <a:sym typeface="Candara"/>
              </a:rPr>
              <a:t>The main objective is to leverage deep learning models for underwater image restoration, with the objective of benchmarking these results against state-of-the-art techniques and other notable models to further enhance image restoration techniques.</a:t>
            </a:r>
            <a:endParaRPr sz="2000">
              <a:solidFill>
                <a:srgbClr val="3F3F3F"/>
              </a:solidFill>
              <a:latin typeface="Candara"/>
              <a:ea typeface="Candara"/>
              <a:cs typeface="Candara"/>
              <a:sym typeface="Candara"/>
            </a:endParaRPr>
          </a:p>
          <a:p>
            <a:pPr indent="0" lvl="0" marL="0" rtl="0" algn="ctr">
              <a:spcBef>
                <a:spcPts val="0"/>
              </a:spcBef>
              <a:spcAft>
                <a:spcPts val="0"/>
              </a:spcAft>
              <a:buClr>
                <a:schemeClr val="dk1"/>
              </a:buClr>
              <a:buSzPts val="1100"/>
              <a:buFont typeface="Arial"/>
              <a:buNone/>
            </a:pPr>
            <a:r>
              <a:t/>
            </a:r>
            <a:endParaRPr sz="2000">
              <a:solidFill>
                <a:srgbClr val="3F3F3F"/>
              </a:solidFill>
              <a:latin typeface="Candara"/>
              <a:ea typeface="Candara"/>
              <a:cs typeface="Candara"/>
              <a:sym typeface="Candara"/>
            </a:endParaRPr>
          </a:p>
          <a:p>
            <a:pPr indent="0" lvl="0" marL="0" rtl="0" algn="ctr">
              <a:spcBef>
                <a:spcPts val="0"/>
              </a:spcBef>
              <a:spcAft>
                <a:spcPts val="0"/>
              </a:spcAft>
              <a:buClr>
                <a:schemeClr val="dk1"/>
              </a:buClr>
              <a:buSzPts val="1100"/>
              <a:buFont typeface="Arial"/>
              <a:buNone/>
            </a:pPr>
            <a:r>
              <a:t/>
            </a:r>
            <a:endParaRPr sz="2000">
              <a:solidFill>
                <a:srgbClr val="3F3F3F"/>
              </a:solidFill>
              <a:latin typeface="Candara"/>
              <a:ea typeface="Candara"/>
              <a:cs typeface="Candara"/>
              <a:sym typeface="Candara"/>
            </a:endParaRPr>
          </a:p>
          <a:p>
            <a:pPr indent="0" lvl="0" marL="0" rtl="0" algn="ctr">
              <a:spcBef>
                <a:spcPts val="0"/>
              </a:spcBef>
              <a:spcAft>
                <a:spcPts val="0"/>
              </a:spcAft>
              <a:buNone/>
            </a:pPr>
            <a:r>
              <a:t/>
            </a:r>
            <a:endParaRPr sz="2000">
              <a:solidFill>
                <a:srgbClr val="3F3F3F"/>
              </a:solidFill>
              <a:latin typeface="Candara"/>
              <a:ea typeface="Candara"/>
              <a:cs typeface="Candara"/>
              <a:sym typeface="Can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idx="1" type="body"/>
          </p:nvPr>
        </p:nvSpPr>
        <p:spPr>
          <a:xfrm>
            <a:off x="6037075" y="1867500"/>
            <a:ext cx="5652000" cy="4382700"/>
          </a:xfrm>
          <a:prstGeom prst="rect">
            <a:avLst/>
          </a:prstGeom>
          <a:noFill/>
          <a:ln cap="flat" cmpd="sng" w="9525">
            <a:solidFill>
              <a:srgbClr val="000000"/>
            </a:solidFill>
            <a:prstDash val="solid"/>
            <a:round/>
            <a:headEnd len="sm" w="sm" type="none"/>
            <a:tailEnd len="sm" w="sm" type="none"/>
          </a:ln>
        </p:spPr>
        <p:txBody>
          <a:bodyPr anchorCtr="0" anchor="t" bIns="45700" lIns="0" spcFirstLastPara="1" rIns="0" wrap="square" tIns="45700">
            <a:noAutofit/>
          </a:bodyPr>
          <a:lstStyle/>
          <a:p>
            <a:pPr indent="0" lvl="0" marL="0" rtl="0" algn="ctr">
              <a:lnSpc>
                <a:spcPct val="100000"/>
              </a:lnSpc>
              <a:spcBef>
                <a:spcPts val="0"/>
              </a:spcBef>
              <a:spcAft>
                <a:spcPts val="0"/>
              </a:spcAft>
              <a:buSzPts val="1100"/>
              <a:buNone/>
            </a:pPr>
            <a:r>
              <a:rPr b="1" lang="en-US" sz="1800">
                <a:solidFill>
                  <a:schemeClr val="dk1"/>
                </a:solidFill>
                <a:highlight>
                  <a:srgbClr val="FCE5CD"/>
                </a:highlight>
              </a:rPr>
              <a:t>Neural Architecture Search (NAS) </a:t>
            </a:r>
            <a:endParaRPr b="1" sz="1800">
              <a:solidFill>
                <a:schemeClr val="dk1"/>
              </a:solidFill>
              <a:highlight>
                <a:srgbClr val="FCE5CD"/>
              </a:highlight>
            </a:endParaRPr>
          </a:p>
          <a:p>
            <a:pPr indent="0" lvl="0" marL="0" rtl="0" algn="ctr">
              <a:lnSpc>
                <a:spcPct val="100000"/>
              </a:lnSpc>
              <a:spcBef>
                <a:spcPts val="0"/>
              </a:spcBef>
              <a:spcAft>
                <a:spcPts val="0"/>
              </a:spcAft>
              <a:buClr>
                <a:schemeClr val="dk1"/>
              </a:buClr>
              <a:buSzPts val="1100"/>
              <a:buFont typeface="Arial"/>
              <a:buNone/>
            </a:pPr>
            <a:r>
              <a:rPr b="1" lang="en-US" sz="1800">
                <a:solidFill>
                  <a:schemeClr val="dk1"/>
                </a:solidFill>
                <a:highlight>
                  <a:srgbClr val="FCE5CD"/>
                </a:highlight>
              </a:rPr>
              <a:t>U-Net</a:t>
            </a:r>
            <a:endParaRPr b="1" sz="1800">
              <a:solidFill>
                <a:schemeClr val="dk1"/>
              </a:solidFill>
              <a:highlight>
                <a:srgbClr val="FCE5CD"/>
              </a:highlight>
            </a:endParaRPr>
          </a:p>
          <a:p>
            <a:pPr indent="0" lvl="0" marL="0" rtl="0" algn="l">
              <a:lnSpc>
                <a:spcPct val="100000"/>
              </a:lnSpc>
              <a:spcBef>
                <a:spcPts val="0"/>
              </a:spcBef>
              <a:spcAft>
                <a:spcPts val="0"/>
              </a:spcAft>
              <a:buSzPts val="2000"/>
              <a:buNone/>
            </a:pPr>
            <a:r>
              <a:t/>
            </a:r>
            <a:endParaRPr b="1" sz="1800"/>
          </a:p>
          <a:p>
            <a:pPr indent="-342900" lvl="0" marL="457200" rtl="0" algn="just">
              <a:lnSpc>
                <a:spcPct val="115000"/>
              </a:lnSpc>
              <a:spcBef>
                <a:spcPts val="0"/>
              </a:spcBef>
              <a:spcAft>
                <a:spcPts val="0"/>
              </a:spcAft>
              <a:buClr>
                <a:schemeClr val="dk1"/>
              </a:buClr>
              <a:buSzPts val="1800"/>
              <a:buFont typeface="Candara"/>
              <a:buChar char="●"/>
            </a:pPr>
            <a:r>
              <a:rPr lang="en-US" sz="1800">
                <a:solidFill>
                  <a:schemeClr val="dk1"/>
                </a:solidFill>
              </a:rPr>
              <a:t>Proposes NAS-based network consists of an encoder and decoder</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ndara"/>
              <a:buChar char="●"/>
            </a:pPr>
            <a:r>
              <a:rPr lang="en-US" sz="1800">
                <a:solidFill>
                  <a:schemeClr val="dk1"/>
                </a:solidFill>
              </a:rPr>
              <a:t>3 datasets utilised: </a:t>
            </a:r>
            <a:r>
              <a:rPr b="1" lang="en-US" sz="1800">
                <a:solidFill>
                  <a:schemeClr val="dk1"/>
                </a:solidFill>
              </a:rPr>
              <a:t>EUVP, UIEB, LSUI</a:t>
            </a:r>
            <a:endParaRPr b="1" sz="1800">
              <a:solidFill>
                <a:schemeClr val="dk1"/>
              </a:solidFill>
            </a:endParaRPr>
          </a:p>
          <a:p>
            <a:pPr indent="-342900" lvl="0" marL="457200" rtl="0" algn="just">
              <a:lnSpc>
                <a:spcPct val="115000"/>
              </a:lnSpc>
              <a:spcBef>
                <a:spcPts val="0"/>
              </a:spcBef>
              <a:spcAft>
                <a:spcPts val="0"/>
              </a:spcAft>
              <a:buClr>
                <a:schemeClr val="dk1"/>
              </a:buClr>
              <a:buSzPts val="1800"/>
              <a:buFont typeface="Candara"/>
              <a:buChar char="●"/>
            </a:pPr>
            <a:r>
              <a:rPr lang="en-US" sz="1800">
                <a:solidFill>
                  <a:schemeClr val="dk1"/>
                </a:solidFill>
              </a:rPr>
              <a:t>Evaluation metrics: Peak Signal to Noise ratio (PSNR)  and Structure SIMilarity index (SSIM)</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ndara"/>
              <a:buChar char="●"/>
            </a:pPr>
            <a:r>
              <a:rPr b="1" lang="en-US" sz="1800">
                <a:solidFill>
                  <a:schemeClr val="dk1"/>
                </a:solidFill>
              </a:rPr>
              <a:t>Results:</a:t>
            </a:r>
            <a:endParaRPr b="1" sz="1800">
              <a:solidFill>
                <a:schemeClr val="dk1"/>
              </a:solidFill>
            </a:endParaRPr>
          </a:p>
          <a:p>
            <a:pPr indent="0" lvl="0" marL="457200" rtl="0" algn="l">
              <a:lnSpc>
                <a:spcPct val="115000"/>
              </a:lnSpc>
              <a:spcBef>
                <a:spcPts val="0"/>
              </a:spcBef>
              <a:spcAft>
                <a:spcPts val="0"/>
              </a:spcAft>
              <a:buNone/>
            </a:pPr>
            <a:r>
              <a:rPr lang="en-US" sz="1800">
                <a:solidFill>
                  <a:schemeClr val="dk1"/>
                </a:solidFill>
              </a:rPr>
              <a:t>       </a:t>
            </a:r>
            <a:r>
              <a:rPr b="1" lang="en-US" sz="1800" u="sng">
                <a:solidFill>
                  <a:schemeClr val="dk1"/>
                </a:solidFill>
              </a:rPr>
              <a:t>UIEB			</a:t>
            </a:r>
            <a:endParaRPr b="1" sz="1800" u="sng">
              <a:solidFill>
                <a:schemeClr val="dk1"/>
              </a:solidFill>
            </a:endParaRPr>
          </a:p>
          <a:p>
            <a:pPr indent="0" lvl="0" marL="457200" rtl="0" algn="just">
              <a:lnSpc>
                <a:spcPct val="115000"/>
              </a:lnSpc>
              <a:spcBef>
                <a:spcPts val="0"/>
              </a:spcBef>
              <a:spcAft>
                <a:spcPts val="0"/>
              </a:spcAft>
              <a:buNone/>
            </a:pPr>
            <a:r>
              <a:rPr i="1" lang="en-US" sz="1800">
                <a:solidFill>
                  <a:schemeClr val="dk1"/>
                </a:solidFill>
              </a:rPr>
              <a:t>PSNR</a:t>
            </a:r>
            <a:r>
              <a:rPr lang="en-US" sz="1800">
                <a:solidFill>
                  <a:schemeClr val="dk1"/>
                </a:solidFill>
              </a:rPr>
              <a:t>: 25.45 </a:t>
            </a:r>
            <a:endParaRPr sz="1800">
              <a:solidFill>
                <a:schemeClr val="dk1"/>
              </a:solidFill>
            </a:endParaRPr>
          </a:p>
          <a:p>
            <a:pPr indent="0" lvl="0" marL="457200" rtl="0" algn="just">
              <a:lnSpc>
                <a:spcPct val="115000"/>
              </a:lnSpc>
              <a:spcBef>
                <a:spcPts val="0"/>
              </a:spcBef>
              <a:spcAft>
                <a:spcPts val="0"/>
              </a:spcAft>
              <a:buNone/>
            </a:pPr>
            <a:r>
              <a:rPr i="1" lang="en-US" sz="1800">
                <a:solidFill>
                  <a:schemeClr val="dk1"/>
                </a:solidFill>
              </a:rPr>
              <a:t>SSIM</a:t>
            </a:r>
            <a:r>
              <a:rPr lang="en-US" sz="1800">
                <a:solidFill>
                  <a:schemeClr val="dk1"/>
                </a:solidFill>
              </a:rPr>
              <a:t>: 0.9231</a:t>
            </a:r>
            <a:endParaRPr sz="1800">
              <a:solidFill>
                <a:schemeClr val="dk1"/>
              </a:solidFill>
            </a:endParaRPr>
          </a:p>
          <a:p>
            <a:pPr indent="0" lvl="0" marL="4114800" rtl="0" algn="just">
              <a:lnSpc>
                <a:spcPct val="115000"/>
              </a:lnSpc>
              <a:spcBef>
                <a:spcPts val="0"/>
              </a:spcBef>
              <a:spcAft>
                <a:spcPts val="0"/>
              </a:spcAft>
              <a:buNone/>
            </a:pPr>
            <a:r>
              <a:rPr lang="en-US" sz="1800">
                <a:solidFill>
                  <a:schemeClr val="dk1"/>
                </a:solidFill>
              </a:rPr>
              <a:t>	</a:t>
            </a:r>
            <a:endParaRPr sz="1800">
              <a:solidFill>
                <a:schemeClr val="dk1"/>
              </a:solidFill>
            </a:endParaRPr>
          </a:p>
          <a:p>
            <a:pPr indent="0" lvl="0" marL="0" rtl="0" algn="just">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SzPts val="2000"/>
              <a:buNone/>
            </a:pPr>
            <a:r>
              <a:t/>
            </a:r>
            <a:endParaRPr b="1" sz="1800"/>
          </a:p>
          <a:p>
            <a:pPr indent="0" lvl="0" marL="0" rtl="0" algn="l">
              <a:lnSpc>
                <a:spcPct val="100000"/>
              </a:lnSpc>
              <a:spcBef>
                <a:spcPts val="1400"/>
              </a:spcBef>
              <a:spcAft>
                <a:spcPts val="0"/>
              </a:spcAft>
              <a:buSzPts val="2000"/>
              <a:buNone/>
            </a:pPr>
            <a:r>
              <a:t/>
            </a:r>
            <a:endParaRPr sz="1800"/>
          </a:p>
        </p:txBody>
      </p:sp>
      <p:sp>
        <p:nvSpPr>
          <p:cNvPr id="129" name="Google Shape;129;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30" name="Google Shape;130;p16"/>
          <p:cNvSpPr txBox="1"/>
          <p:nvPr>
            <p:ph idx="1" type="body"/>
          </p:nvPr>
        </p:nvSpPr>
        <p:spPr>
          <a:xfrm>
            <a:off x="644875" y="1867500"/>
            <a:ext cx="5091900" cy="4382700"/>
          </a:xfrm>
          <a:prstGeom prst="rect">
            <a:avLst/>
          </a:prstGeom>
          <a:noFill/>
          <a:ln cap="flat" cmpd="sng" w="9525">
            <a:solidFill>
              <a:srgbClr val="000000"/>
            </a:solidFill>
            <a:prstDash val="solid"/>
            <a:round/>
            <a:headEnd len="sm" w="sm" type="none"/>
            <a:tailEnd len="sm" w="sm" type="none"/>
          </a:ln>
        </p:spPr>
        <p:txBody>
          <a:bodyPr anchorCtr="0" anchor="t" bIns="45700" lIns="0" spcFirstLastPara="1" rIns="0" wrap="square" tIns="45700">
            <a:noAutofit/>
          </a:bodyPr>
          <a:lstStyle/>
          <a:p>
            <a:pPr indent="0" lvl="0" marL="0" rtl="0" algn="ctr">
              <a:lnSpc>
                <a:spcPct val="100000"/>
              </a:lnSpc>
              <a:spcBef>
                <a:spcPts val="0"/>
              </a:spcBef>
              <a:spcAft>
                <a:spcPts val="0"/>
              </a:spcAft>
              <a:buNone/>
            </a:pPr>
            <a:r>
              <a:rPr b="1" lang="en-US" sz="1800">
                <a:highlight>
                  <a:srgbClr val="FCE5CD"/>
                </a:highlight>
              </a:rPr>
              <a:t>Conditional General Adversarial Networks (CGANs)  FUnIE-GAN</a:t>
            </a:r>
            <a:endParaRPr b="1" sz="1800">
              <a:highlight>
                <a:srgbClr val="FCE5CD"/>
              </a:highlight>
            </a:endParaRPr>
          </a:p>
          <a:p>
            <a:pPr indent="0" lvl="0" marL="0" rtl="0" algn="just">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EUVP dataset (over 30,000 images)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Based on the U-Net Architecture</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Employs a Markovian PatchGAN discriminator</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FUnIE-GAN outperforms UGAN-P, Pix2Pix, Uw-HL in quality</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ndara"/>
              <a:buChar char="●"/>
            </a:pPr>
            <a:r>
              <a:rPr b="1" lang="en-US" sz="1800">
                <a:solidFill>
                  <a:schemeClr val="dk1"/>
                </a:solidFill>
              </a:rPr>
              <a:t>Results (UIQM metric)</a:t>
            </a:r>
            <a:endParaRPr b="1"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FUnIE_GAN </a:t>
            </a:r>
            <a:r>
              <a:rPr lang="en-US" sz="1800">
                <a:solidFill>
                  <a:schemeClr val="dk1"/>
                </a:solidFill>
              </a:rPr>
              <a:t>- 2.78</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UGAN-P </a:t>
            </a:r>
            <a:r>
              <a:rPr lang="en-US" sz="1800">
                <a:solidFill>
                  <a:schemeClr val="dk1"/>
                </a:solidFill>
              </a:rPr>
              <a:t>- 2.72</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Pix2Pix</a:t>
            </a:r>
            <a:r>
              <a:rPr lang="en-US" sz="1800">
                <a:solidFill>
                  <a:schemeClr val="dk1"/>
                </a:solidFill>
              </a:rPr>
              <a:t> - 2.65</a:t>
            </a:r>
            <a:endParaRPr sz="1800">
              <a:solidFill>
                <a:schemeClr val="dk1"/>
              </a:solidFill>
            </a:endParaRPr>
          </a:p>
          <a:p>
            <a:pPr indent="0" lvl="0" marL="0" rtl="0" algn="just">
              <a:lnSpc>
                <a:spcPct val="100000"/>
              </a:lnSpc>
              <a:spcBef>
                <a:spcPts val="0"/>
              </a:spcBef>
              <a:spcAft>
                <a:spcPts val="0"/>
              </a:spcAft>
              <a:buNone/>
            </a:pPr>
            <a:r>
              <a:t/>
            </a:r>
            <a:endParaRPr sz="1800"/>
          </a:p>
        </p:txBody>
      </p:sp>
      <p:sp>
        <p:nvSpPr>
          <p:cNvPr id="131" name="Google Shape;131;p16"/>
          <p:cNvSpPr txBox="1"/>
          <p:nvPr/>
        </p:nvSpPr>
        <p:spPr>
          <a:xfrm>
            <a:off x="9601200" y="4470425"/>
            <a:ext cx="1733100" cy="97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1800" u="sng">
                <a:solidFill>
                  <a:schemeClr val="dk1"/>
                </a:solidFill>
                <a:latin typeface="Candara"/>
                <a:ea typeface="Candara"/>
                <a:cs typeface="Candara"/>
                <a:sym typeface="Candara"/>
              </a:rPr>
              <a:t>EUVP</a:t>
            </a:r>
            <a:endParaRPr b="1" sz="1800" u="sng">
              <a:solidFill>
                <a:schemeClr val="dk1"/>
              </a:solidFill>
              <a:latin typeface="Candara"/>
              <a:ea typeface="Candara"/>
              <a:cs typeface="Candara"/>
              <a:sym typeface="Candara"/>
            </a:endParaRPr>
          </a:p>
          <a:p>
            <a:pPr indent="0" lvl="0" marL="0" rtl="0" algn="ctr">
              <a:lnSpc>
                <a:spcPct val="115000"/>
              </a:lnSpc>
              <a:spcBef>
                <a:spcPts val="0"/>
              </a:spcBef>
              <a:spcAft>
                <a:spcPts val="0"/>
              </a:spcAft>
              <a:buClr>
                <a:schemeClr val="dk1"/>
              </a:buClr>
              <a:buSzPts val="1100"/>
              <a:buFont typeface="Arial"/>
              <a:buNone/>
            </a:pPr>
            <a:r>
              <a:rPr i="1" lang="en-US" sz="1800">
                <a:solidFill>
                  <a:schemeClr val="dk1"/>
                </a:solidFill>
                <a:latin typeface="Candara"/>
                <a:ea typeface="Candara"/>
                <a:cs typeface="Candara"/>
                <a:sym typeface="Candara"/>
              </a:rPr>
              <a:t>PSNR</a:t>
            </a:r>
            <a:r>
              <a:rPr lang="en-US" sz="1800">
                <a:solidFill>
                  <a:schemeClr val="dk1"/>
                </a:solidFill>
                <a:latin typeface="Candara"/>
                <a:ea typeface="Candara"/>
                <a:cs typeface="Candara"/>
                <a:sym typeface="Candara"/>
              </a:rPr>
              <a:t>: 29.56</a:t>
            </a:r>
            <a:endParaRPr sz="1800">
              <a:solidFill>
                <a:schemeClr val="dk1"/>
              </a:solidFill>
              <a:latin typeface="Candara"/>
              <a:ea typeface="Candara"/>
              <a:cs typeface="Candara"/>
              <a:sym typeface="Candara"/>
            </a:endParaRPr>
          </a:p>
          <a:p>
            <a:pPr indent="0" lvl="0" marL="0" rtl="0" algn="ctr">
              <a:lnSpc>
                <a:spcPct val="115000"/>
              </a:lnSpc>
              <a:spcBef>
                <a:spcPts val="0"/>
              </a:spcBef>
              <a:spcAft>
                <a:spcPts val="0"/>
              </a:spcAft>
              <a:buClr>
                <a:schemeClr val="dk1"/>
              </a:buClr>
              <a:buSzPts val="1100"/>
              <a:buFont typeface="Arial"/>
              <a:buNone/>
            </a:pPr>
            <a:r>
              <a:rPr i="1" lang="en-US" sz="1800">
                <a:solidFill>
                  <a:schemeClr val="dk1"/>
                </a:solidFill>
                <a:latin typeface="Candara"/>
                <a:ea typeface="Candara"/>
                <a:cs typeface="Candara"/>
                <a:sym typeface="Candara"/>
              </a:rPr>
              <a:t>SSIM</a:t>
            </a:r>
            <a:r>
              <a:rPr lang="en-US" sz="1800">
                <a:solidFill>
                  <a:schemeClr val="dk1"/>
                </a:solidFill>
                <a:latin typeface="Candara"/>
                <a:ea typeface="Candara"/>
                <a:cs typeface="Candara"/>
                <a:sym typeface="Candara"/>
              </a:rPr>
              <a:t>: 0.8818</a:t>
            </a:r>
            <a:endParaRPr sz="1800">
              <a:solidFill>
                <a:srgbClr val="3F3F3F"/>
              </a:solidFill>
              <a:latin typeface="Candara"/>
              <a:ea typeface="Candara"/>
              <a:cs typeface="Candara"/>
              <a:sym typeface="Candara"/>
            </a:endParaRPr>
          </a:p>
        </p:txBody>
      </p:sp>
      <p:sp>
        <p:nvSpPr>
          <p:cNvPr id="132" name="Google Shape;132;p16"/>
          <p:cNvSpPr txBox="1"/>
          <p:nvPr/>
        </p:nvSpPr>
        <p:spPr>
          <a:xfrm>
            <a:off x="8095825" y="5145425"/>
            <a:ext cx="16869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3F3F3F"/>
                </a:solidFill>
                <a:latin typeface="Candara"/>
                <a:ea typeface="Candara"/>
                <a:cs typeface="Candara"/>
                <a:sym typeface="Candara"/>
              </a:rPr>
              <a:t>         </a:t>
            </a:r>
            <a:r>
              <a:rPr b="1" lang="en-US" sz="1800" u="sng">
                <a:solidFill>
                  <a:srgbClr val="3F3F3F"/>
                </a:solidFill>
                <a:latin typeface="Candara"/>
                <a:ea typeface="Candara"/>
                <a:cs typeface="Candara"/>
                <a:sym typeface="Candara"/>
              </a:rPr>
              <a:t>LSUI</a:t>
            </a:r>
            <a:endParaRPr b="1" sz="1800" u="sng">
              <a:solidFill>
                <a:srgbClr val="3F3F3F"/>
              </a:solidFill>
              <a:latin typeface="Candara"/>
              <a:ea typeface="Candara"/>
              <a:cs typeface="Candara"/>
              <a:sym typeface="Candara"/>
            </a:endParaRPr>
          </a:p>
          <a:p>
            <a:pPr indent="0" lvl="0" marL="0" rtl="0" algn="l">
              <a:spcBef>
                <a:spcPts val="0"/>
              </a:spcBef>
              <a:spcAft>
                <a:spcPts val="0"/>
              </a:spcAft>
              <a:buClr>
                <a:schemeClr val="dk1"/>
              </a:buClr>
              <a:buSzPts val="1100"/>
              <a:buFont typeface="Arial"/>
              <a:buNone/>
            </a:pPr>
            <a:r>
              <a:rPr i="1" lang="en-US" sz="1800">
                <a:solidFill>
                  <a:srgbClr val="3F3F3F"/>
                </a:solidFill>
                <a:latin typeface="Candara"/>
                <a:ea typeface="Candara"/>
                <a:cs typeface="Candara"/>
                <a:sym typeface="Candara"/>
              </a:rPr>
              <a:t>PSNR</a:t>
            </a:r>
            <a:r>
              <a:rPr lang="en-US" sz="1800">
                <a:solidFill>
                  <a:srgbClr val="3F3F3F"/>
                </a:solidFill>
                <a:latin typeface="Candara"/>
                <a:ea typeface="Candara"/>
                <a:cs typeface="Candara"/>
                <a:sym typeface="Candara"/>
              </a:rPr>
              <a:t>: 26.13</a:t>
            </a:r>
            <a:endParaRPr sz="1800">
              <a:solidFill>
                <a:srgbClr val="3F3F3F"/>
              </a:solidFill>
              <a:latin typeface="Candara"/>
              <a:ea typeface="Candara"/>
              <a:cs typeface="Candara"/>
              <a:sym typeface="Candara"/>
            </a:endParaRPr>
          </a:p>
          <a:p>
            <a:pPr indent="0" lvl="0" marL="0" rtl="0" algn="l">
              <a:spcBef>
                <a:spcPts val="0"/>
              </a:spcBef>
              <a:spcAft>
                <a:spcPts val="0"/>
              </a:spcAft>
              <a:buClr>
                <a:schemeClr val="dk1"/>
              </a:buClr>
              <a:buSzPts val="1100"/>
              <a:buFont typeface="Arial"/>
              <a:buNone/>
            </a:pPr>
            <a:r>
              <a:rPr i="1" lang="en-US" sz="1800">
                <a:solidFill>
                  <a:srgbClr val="3F3F3F"/>
                </a:solidFill>
                <a:latin typeface="Candara"/>
                <a:ea typeface="Candara"/>
                <a:cs typeface="Candara"/>
                <a:sym typeface="Candara"/>
              </a:rPr>
              <a:t>SSIM</a:t>
            </a:r>
            <a:r>
              <a:rPr lang="en-US" sz="1800">
                <a:solidFill>
                  <a:srgbClr val="3F3F3F"/>
                </a:solidFill>
                <a:latin typeface="Candara"/>
                <a:ea typeface="Candara"/>
                <a:cs typeface="Candara"/>
                <a:sym typeface="Candara"/>
              </a:rPr>
              <a:t>: 0.8608</a:t>
            </a:r>
            <a:endParaRPr sz="1800">
              <a:solidFill>
                <a:srgbClr val="3F3F3F"/>
              </a:solidFill>
              <a:latin typeface="Candara"/>
              <a:ea typeface="Candara"/>
              <a:cs typeface="Candara"/>
              <a:sym typeface="Candara"/>
            </a:endParaRPr>
          </a:p>
          <a:p>
            <a:pPr indent="0" lvl="0" marL="0" rtl="0" algn="l">
              <a:spcBef>
                <a:spcPts val="0"/>
              </a:spcBef>
              <a:spcAft>
                <a:spcPts val="0"/>
              </a:spcAft>
              <a:buClr>
                <a:schemeClr val="dk1"/>
              </a:buClr>
              <a:buSzPts val="1100"/>
              <a:buFont typeface="Arial"/>
              <a:buNone/>
            </a:pPr>
            <a:r>
              <a:t/>
            </a:r>
            <a:endParaRPr sz="1800">
              <a:solidFill>
                <a:srgbClr val="3F3F3F"/>
              </a:solidFill>
              <a:latin typeface="Candara"/>
              <a:ea typeface="Candara"/>
              <a:cs typeface="Candara"/>
              <a:sym typeface="Candara"/>
            </a:endParaRPr>
          </a:p>
          <a:p>
            <a:pPr indent="0" lvl="0" marL="0" rtl="0" algn="l">
              <a:spcBef>
                <a:spcPts val="0"/>
              </a:spcBef>
              <a:spcAft>
                <a:spcPts val="0"/>
              </a:spcAft>
              <a:buNone/>
            </a:pPr>
            <a:r>
              <a:t/>
            </a:r>
            <a:endParaRPr sz="1800">
              <a:solidFill>
                <a:srgbClr val="3F3F3F"/>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Literature Review</a:t>
            </a:r>
            <a:endParaRPr/>
          </a:p>
        </p:txBody>
      </p:sp>
      <p:sp>
        <p:nvSpPr>
          <p:cNvPr id="138" name="Google Shape;138;p17"/>
          <p:cNvSpPr txBox="1"/>
          <p:nvPr>
            <p:ph idx="1" type="body"/>
          </p:nvPr>
        </p:nvSpPr>
        <p:spPr>
          <a:xfrm>
            <a:off x="3431625" y="1845725"/>
            <a:ext cx="5603400" cy="4382700"/>
          </a:xfrm>
          <a:prstGeom prst="rect">
            <a:avLst/>
          </a:prstGeom>
          <a:noFill/>
          <a:ln cap="flat" cmpd="sng" w="9525">
            <a:solidFill>
              <a:srgbClr val="000000"/>
            </a:solidFill>
            <a:prstDash val="solid"/>
            <a:round/>
            <a:headEnd len="sm" w="sm" type="none"/>
            <a:tailEnd len="sm" w="sm" type="none"/>
          </a:ln>
        </p:spPr>
        <p:txBody>
          <a:bodyPr anchorCtr="0" anchor="t" bIns="45700" lIns="0" spcFirstLastPara="1" rIns="0" wrap="square" tIns="45700">
            <a:noAutofit/>
          </a:bodyPr>
          <a:lstStyle/>
          <a:p>
            <a:pPr indent="0" lvl="0" marL="0" rtl="0" algn="ctr">
              <a:lnSpc>
                <a:spcPct val="100000"/>
              </a:lnSpc>
              <a:spcBef>
                <a:spcPts val="0"/>
              </a:spcBef>
              <a:spcAft>
                <a:spcPts val="0"/>
              </a:spcAft>
              <a:buNone/>
            </a:pPr>
            <a:r>
              <a:rPr b="1" lang="en-US" sz="1800">
                <a:highlight>
                  <a:srgbClr val="FCE5CD"/>
                </a:highlight>
              </a:rPr>
              <a:t>Conditional Neural Network Regression Model</a:t>
            </a:r>
            <a:endParaRPr b="1" sz="1800">
              <a:highlight>
                <a:srgbClr val="FCE5CD"/>
              </a:highlight>
            </a:endParaRPr>
          </a:p>
          <a:p>
            <a:pPr indent="0" lvl="0" marL="0" rtl="0" algn="just">
              <a:lnSpc>
                <a:spcPct val="100000"/>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2 underwater image datasets - U45 (45 images) and UIEB (890 images)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Compared against 8 state of the art techniques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Candara"/>
              <a:buChar char="●"/>
            </a:pPr>
            <a:r>
              <a:rPr lang="en-US" sz="1800">
                <a:solidFill>
                  <a:schemeClr val="dk1"/>
                </a:solidFill>
              </a:rPr>
              <a:t>Used metrics like UIQM, UISM, PSNR, SSIM</a:t>
            </a:r>
            <a:endParaRPr sz="1800">
              <a:solidFill>
                <a:schemeClr val="dk1"/>
              </a:solidFill>
            </a:endParaRPr>
          </a:p>
          <a:p>
            <a:pPr indent="0" lvl="0" marL="457200" rtl="0" algn="just">
              <a:lnSpc>
                <a:spcPct val="115000"/>
              </a:lnSpc>
              <a:spcBef>
                <a:spcPts val="0"/>
              </a:spcBef>
              <a:spcAft>
                <a:spcPts val="0"/>
              </a:spcAft>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ndara"/>
              <a:buChar char="●"/>
            </a:pPr>
            <a:r>
              <a:rPr b="1" lang="en-US" sz="1800">
                <a:solidFill>
                  <a:schemeClr val="dk1"/>
                </a:solidFill>
              </a:rPr>
              <a:t>Results</a:t>
            </a:r>
            <a:endParaRPr b="1" sz="1800">
              <a:solidFill>
                <a:schemeClr val="dk1"/>
              </a:solidFill>
            </a:endParaRPr>
          </a:p>
          <a:p>
            <a:pPr indent="0" lvl="0" marL="457200" rtl="0" algn="just">
              <a:lnSpc>
                <a:spcPct val="115000"/>
              </a:lnSpc>
              <a:spcBef>
                <a:spcPts val="0"/>
              </a:spcBef>
              <a:spcAft>
                <a:spcPts val="0"/>
              </a:spcAft>
              <a:buNone/>
            </a:pPr>
            <a:r>
              <a:rPr b="1" lang="en-US" sz="1800">
                <a:solidFill>
                  <a:schemeClr val="dk1"/>
                </a:solidFill>
              </a:rPr>
              <a:t>	U45					UIEB</a:t>
            </a:r>
            <a:endParaRPr b="1"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PSNR - 26.967			PSNR - 27.299</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SSIM - 0.847			SSIM - 0.793</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i="1" lang="en-US" sz="1800">
                <a:solidFill>
                  <a:schemeClr val="dk1"/>
                </a:solidFill>
              </a:rPr>
              <a:t>UIQM - 4.998</a:t>
            </a:r>
            <a:endParaRPr sz="1800">
              <a:solidFill>
                <a:schemeClr val="dk1"/>
              </a:solidFill>
            </a:endParaRPr>
          </a:p>
          <a:p>
            <a:pPr indent="0" lvl="0" marL="0" rtl="0" algn="just">
              <a:lnSpc>
                <a:spcPct val="100000"/>
              </a:lnSpc>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Methodology</a:t>
            </a:r>
            <a:endParaRPr/>
          </a:p>
        </p:txBody>
      </p:sp>
      <p:sp>
        <p:nvSpPr>
          <p:cNvPr id="144" name="Google Shape;144;p18"/>
          <p:cNvSpPr txBox="1"/>
          <p:nvPr>
            <p:ph idx="1" type="body"/>
          </p:nvPr>
        </p:nvSpPr>
        <p:spPr>
          <a:xfrm>
            <a:off x="106800" y="1737350"/>
            <a:ext cx="6624600" cy="4477200"/>
          </a:xfrm>
          <a:prstGeom prst="rect">
            <a:avLst/>
          </a:prstGeom>
          <a:noFill/>
          <a:ln>
            <a:noFill/>
          </a:ln>
        </p:spPr>
        <p:txBody>
          <a:bodyPr anchorCtr="0" anchor="t" bIns="45700" lIns="0" spcFirstLastPara="1" rIns="0" wrap="square" tIns="45700">
            <a:noAutofit/>
          </a:bodyPr>
          <a:lstStyle/>
          <a:p>
            <a:pPr indent="-342900" lvl="0" marL="457200" rtl="0" algn="l">
              <a:lnSpc>
                <a:spcPct val="100000"/>
              </a:lnSpc>
              <a:spcBef>
                <a:spcPts val="0"/>
              </a:spcBef>
              <a:spcAft>
                <a:spcPts val="0"/>
              </a:spcAft>
              <a:buSzPts val="1800"/>
              <a:buChar char="●"/>
            </a:pPr>
            <a:r>
              <a:rPr b="1" i="1" lang="en-US" sz="1800"/>
              <a:t>Architecture</a:t>
            </a:r>
            <a:endParaRPr b="1" sz="1800"/>
          </a:p>
          <a:p>
            <a:pPr indent="-342900" lvl="0" marL="457200" rtl="0" algn="l">
              <a:lnSpc>
                <a:spcPct val="100000"/>
              </a:lnSpc>
              <a:spcBef>
                <a:spcPts val="0"/>
              </a:spcBef>
              <a:spcAft>
                <a:spcPts val="0"/>
              </a:spcAft>
              <a:buSzPts val="1800"/>
              <a:buChar char="-"/>
            </a:pPr>
            <a:r>
              <a:rPr b="1" lang="en-US" sz="1800"/>
              <a:t>Deep-WaveNet: </a:t>
            </a:r>
            <a:r>
              <a:rPr lang="en-US" sz="1800"/>
              <a:t>Deals with underwater image restoration</a:t>
            </a:r>
            <a:endParaRPr sz="1800"/>
          </a:p>
          <a:p>
            <a:pPr indent="-342900" lvl="0" marL="457200" rtl="0" algn="l">
              <a:lnSpc>
                <a:spcPct val="100000"/>
              </a:lnSpc>
              <a:spcBef>
                <a:spcPts val="0"/>
              </a:spcBef>
              <a:spcAft>
                <a:spcPts val="0"/>
              </a:spcAft>
              <a:buSzPts val="1800"/>
              <a:buChar char="-"/>
            </a:pPr>
            <a:r>
              <a:rPr b="1" lang="en-US" sz="1800"/>
              <a:t>FUnIE-GANv2: </a:t>
            </a:r>
            <a:r>
              <a:rPr lang="en-US" sz="1800"/>
              <a:t>Provides a competitive performance for underwater image enhancement</a:t>
            </a:r>
            <a:endParaRPr sz="1800"/>
          </a:p>
          <a:p>
            <a:pPr indent="0" lvl="0" marL="457200" rtl="0" algn="l">
              <a:lnSpc>
                <a:spcPct val="100000"/>
              </a:lnSpc>
              <a:spcBef>
                <a:spcPts val="0"/>
              </a:spcBef>
              <a:spcAft>
                <a:spcPts val="0"/>
              </a:spcAft>
              <a:buNone/>
            </a:pPr>
            <a:r>
              <a:t/>
            </a:r>
            <a:endParaRPr b="1" sz="1800"/>
          </a:p>
          <a:p>
            <a:pPr indent="-342900" lvl="0" marL="457200" rtl="0" algn="l">
              <a:lnSpc>
                <a:spcPct val="100000"/>
              </a:lnSpc>
              <a:spcBef>
                <a:spcPts val="0"/>
              </a:spcBef>
              <a:spcAft>
                <a:spcPts val="0"/>
              </a:spcAft>
              <a:buSzPts val="1800"/>
              <a:buFont typeface="Candara"/>
              <a:buChar char="●"/>
            </a:pPr>
            <a:r>
              <a:rPr b="1" i="1" lang="en-US" sz="1800"/>
              <a:t>Dataset Preparation</a:t>
            </a:r>
            <a:endParaRPr b="1" i="1" sz="1800"/>
          </a:p>
          <a:p>
            <a:pPr indent="0" lvl="0" marL="457200" rtl="0" algn="l">
              <a:lnSpc>
                <a:spcPct val="100000"/>
              </a:lnSpc>
              <a:spcBef>
                <a:spcPts val="0"/>
              </a:spcBef>
              <a:spcAft>
                <a:spcPts val="0"/>
              </a:spcAft>
              <a:buNone/>
            </a:pPr>
            <a:r>
              <a:rPr i="1" lang="en-US" sz="1800" u="sng"/>
              <a:t>Utilizing the EUVP dataset:</a:t>
            </a:r>
            <a:r>
              <a:rPr lang="en-US" sz="1800" u="sng"/>
              <a:t> </a:t>
            </a:r>
            <a:r>
              <a:rPr lang="en-US" sz="1800"/>
              <a:t>The Enhancing Underwater Visual Perception Dataset containing separate sets of paired and unpaired image samples.</a:t>
            </a:r>
            <a:endParaRPr sz="1800"/>
          </a:p>
          <a:p>
            <a:pPr indent="0" lvl="0" marL="457200" rtl="0" algn="l">
              <a:lnSpc>
                <a:spcPct val="100000"/>
              </a:lnSpc>
              <a:spcBef>
                <a:spcPts val="0"/>
              </a:spcBef>
              <a:spcAft>
                <a:spcPts val="0"/>
              </a:spcAft>
              <a:buNone/>
            </a:pPr>
            <a:r>
              <a:rPr lang="en-US" sz="1800"/>
              <a:t>The test_samples from the EUVP dataset is used for </a:t>
            </a:r>
            <a:r>
              <a:rPr b="1" lang="en-US" sz="1800"/>
              <a:t>testing </a:t>
            </a:r>
            <a:r>
              <a:rPr lang="en-US" sz="1800"/>
              <a:t>purposes.</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Font typeface="Candara"/>
              <a:buChar char="●"/>
            </a:pPr>
            <a:r>
              <a:rPr b="1" i="1" lang="en-US" sz="1800"/>
              <a:t>Model Selection</a:t>
            </a:r>
            <a:endParaRPr b="1" i="1" sz="1800"/>
          </a:p>
          <a:p>
            <a:pPr indent="0" lvl="0" marL="457200" rtl="0" algn="l">
              <a:lnSpc>
                <a:spcPct val="100000"/>
              </a:lnSpc>
              <a:spcBef>
                <a:spcPts val="0"/>
              </a:spcBef>
              <a:spcAft>
                <a:spcPts val="0"/>
              </a:spcAft>
              <a:buNone/>
            </a:pPr>
            <a:r>
              <a:rPr lang="en-US" sz="1800">
                <a:solidFill>
                  <a:srgbClr val="1F2328"/>
                </a:solidFill>
              </a:rPr>
              <a:t>The network architecture DeepWaveNet is pipelined with FUnIE-GAN to enhance the underwater image restoration and improve the results. </a:t>
            </a:r>
            <a:endParaRPr b="1" sz="1800"/>
          </a:p>
          <a:p>
            <a:pPr indent="0" lvl="0" marL="0" rtl="0" algn="l">
              <a:lnSpc>
                <a:spcPct val="100000"/>
              </a:lnSpc>
              <a:spcBef>
                <a:spcPts val="0"/>
              </a:spcBef>
              <a:spcAft>
                <a:spcPts val="0"/>
              </a:spcAft>
              <a:buNone/>
            </a:pPr>
            <a:r>
              <a:t/>
            </a:r>
            <a:endParaRPr b="1" sz="1800">
              <a:latin typeface="Times New Roman"/>
              <a:ea typeface="Times New Roman"/>
              <a:cs typeface="Times New Roman"/>
              <a:sym typeface="Times New Roman"/>
            </a:endParaRPr>
          </a:p>
        </p:txBody>
      </p:sp>
      <p:pic>
        <p:nvPicPr>
          <p:cNvPr id="145" name="Google Shape;145;p18"/>
          <p:cNvPicPr preferRelativeResize="0"/>
          <p:nvPr/>
        </p:nvPicPr>
        <p:blipFill>
          <a:blip r:embed="rId3">
            <a:alphaModFix/>
          </a:blip>
          <a:stretch>
            <a:fillRect/>
          </a:stretch>
        </p:blipFill>
        <p:spPr>
          <a:xfrm>
            <a:off x="6814875" y="4168063"/>
            <a:ext cx="5060250" cy="1590675"/>
          </a:xfrm>
          <a:prstGeom prst="rect">
            <a:avLst/>
          </a:prstGeom>
          <a:noFill/>
          <a:ln>
            <a:noFill/>
          </a:ln>
        </p:spPr>
      </p:pic>
      <p:pic>
        <p:nvPicPr>
          <p:cNvPr id="146" name="Google Shape;146;p18"/>
          <p:cNvPicPr preferRelativeResize="0"/>
          <p:nvPr/>
        </p:nvPicPr>
        <p:blipFill>
          <a:blip r:embed="rId4">
            <a:alphaModFix/>
          </a:blip>
          <a:stretch>
            <a:fillRect/>
          </a:stretch>
        </p:blipFill>
        <p:spPr>
          <a:xfrm>
            <a:off x="6731388" y="1377625"/>
            <a:ext cx="5227223" cy="2226375"/>
          </a:xfrm>
          <a:prstGeom prst="rect">
            <a:avLst/>
          </a:prstGeom>
          <a:noFill/>
          <a:ln>
            <a:noFill/>
          </a:ln>
        </p:spPr>
      </p:pic>
      <p:sp>
        <p:nvSpPr>
          <p:cNvPr id="147" name="Google Shape;147;p18"/>
          <p:cNvSpPr txBox="1"/>
          <p:nvPr/>
        </p:nvSpPr>
        <p:spPr>
          <a:xfrm>
            <a:off x="7524750" y="3604000"/>
            <a:ext cx="4250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3F3F3F"/>
                </a:solidFill>
                <a:latin typeface="Candara"/>
                <a:ea typeface="Candara"/>
                <a:cs typeface="Candara"/>
                <a:sym typeface="Candara"/>
              </a:rPr>
              <a:t>Figure 1: Deep-WaveNet </a:t>
            </a:r>
            <a:r>
              <a:rPr b="1" lang="en-US" sz="1700">
                <a:solidFill>
                  <a:srgbClr val="3F3F3F"/>
                </a:solidFill>
                <a:latin typeface="Candara"/>
                <a:ea typeface="Candara"/>
                <a:cs typeface="Candara"/>
                <a:sym typeface="Candara"/>
              </a:rPr>
              <a:t>Architecture</a:t>
            </a:r>
            <a:endParaRPr b="1" sz="1700">
              <a:solidFill>
                <a:srgbClr val="3F3F3F"/>
              </a:solidFill>
              <a:latin typeface="Candara"/>
              <a:ea typeface="Candara"/>
              <a:cs typeface="Candara"/>
              <a:sym typeface="Candara"/>
            </a:endParaRPr>
          </a:p>
        </p:txBody>
      </p:sp>
      <p:sp>
        <p:nvSpPr>
          <p:cNvPr id="148" name="Google Shape;148;p18"/>
          <p:cNvSpPr txBox="1"/>
          <p:nvPr/>
        </p:nvSpPr>
        <p:spPr>
          <a:xfrm>
            <a:off x="7387050" y="5781450"/>
            <a:ext cx="3915900" cy="3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Candara"/>
                <a:ea typeface="Candara"/>
                <a:cs typeface="Candara"/>
                <a:sym typeface="Candara"/>
              </a:rPr>
              <a:t>Figure 2: FUnIE-GAN Model</a:t>
            </a:r>
            <a:endParaRPr b="1" sz="1700">
              <a:solidFill>
                <a:schemeClr val="dk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Implementation</a:t>
            </a:r>
            <a:endParaRPr/>
          </a:p>
        </p:txBody>
      </p:sp>
      <p:sp>
        <p:nvSpPr>
          <p:cNvPr id="154" name="Google Shape;154;p19"/>
          <p:cNvSpPr txBox="1"/>
          <p:nvPr>
            <p:ph idx="1" type="body"/>
          </p:nvPr>
        </p:nvSpPr>
        <p:spPr>
          <a:xfrm>
            <a:off x="792480" y="2011559"/>
            <a:ext cx="10058400" cy="4023300"/>
          </a:xfrm>
          <a:prstGeom prst="rect">
            <a:avLst/>
          </a:prstGeom>
          <a:noFill/>
          <a:ln>
            <a:noFill/>
          </a:ln>
        </p:spPr>
        <p:txBody>
          <a:bodyPr anchorCtr="0" anchor="t" bIns="45700" lIns="0" spcFirstLastPara="1" rIns="0" wrap="square" tIns="45700">
            <a:normAutofit lnSpcReduction="20000"/>
          </a:bodyPr>
          <a:lstStyle/>
          <a:p>
            <a:pPr indent="0" lvl="0" marL="457200" rtl="0" algn="l">
              <a:spcBef>
                <a:spcPts val="0"/>
              </a:spcBef>
              <a:spcAft>
                <a:spcPts val="0"/>
              </a:spcAft>
              <a:buClr>
                <a:schemeClr val="dk1"/>
              </a:buClr>
              <a:buSzPts val="1100"/>
              <a:buFont typeface="Arial"/>
              <a:buNone/>
            </a:pPr>
            <a:r>
              <a:rPr lang="en-US"/>
              <a:t>Here are some points with a bit more detail:</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n-US"/>
              <a:t>• 3 underwater image sets used: underwater_imagenet, underwater_dark, underwater_scenes</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n-US"/>
              <a:t>• These sets segregated into trainA (hazy images) and trainB (enhanced/ground truth images)</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None/>
            </a:pPr>
            <a:r>
              <a:rPr lang="en-US"/>
              <a:t>• Training pipeline:</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n-US"/>
              <a:t>    - First, DeepWaveNet architecture trained on trainA (hazy) images</a:t>
            </a:r>
            <a:endParaRPr/>
          </a:p>
          <a:p>
            <a:pPr indent="0" lvl="0" marL="457200" rtl="0" algn="l">
              <a:spcBef>
                <a:spcPts val="0"/>
              </a:spcBef>
              <a:spcAft>
                <a:spcPts val="0"/>
              </a:spcAft>
              <a:buClr>
                <a:schemeClr val="dk1"/>
              </a:buClr>
              <a:buSzPts val="1100"/>
              <a:buFont typeface="Arial"/>
              <a:buNone/>
            </a:pPr>
            <a:r>
              <a:rPr lang="en-US"/>
              <a:t>    - Output images from DeepWaveNet stored in MiddleDataset directory</a:t>
            </a:r>
            <a:endParaRPr/>
          </a:p>
          <a:p>
            <a:pPr indent="0" lvl="0" marL="457200" rtl="0" algn="l">
              <a:spcBef>
                <a:spcPts val="0"/>
              </a:spcBef>
              <a:spcAft>
                <a:spcPts val="0"/>
              </a:spcAft>
              <a:buClr>
                <a:schemeClr val="dk1"/>
              </a:buClr>
              <a:buSzPts val="1100"/>
              <a:buFont typeface="Arial"/>
              <a:buNone/>
            </a:pPr>
            <a:r>
              <a:rPr lang="en-US"/>
              <a:t>    - MiddleDataset then used to train FuNIE-GAN (train.py) for further image enhancement</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n-US"/>
              <a:t>• Two-stage training process:</a:t>
            </a:r>
            <a:endParaRPr/>
          </a:p>
          <a:p>
            <a:pPr indent="0" lvl="0" marL="457200" rtl="0" algn="l">
              <a:spcBef>
                <a:spcPts val="0"/>
              </a:spcBef>
              <a:spcAft>
                <a:spcPts val="0"/>
              </a:spcAft>
              <a:buClr>
                <a:schemeClr val="dk1"/>
              </a:buClr>
              <a:buSzPts val="1100"/>
              <a:buFont typeface="Arial"/>
              <a:buNone/>
            </a:pPr>
            <a:r>
              <a:rPr lang="en-US"/>
              <a:t>    - Stage 1: Train DeepWaveNet on hazy images</a:t>
            </a:r>
            <a:endParaRPr/>
          </a:p>
          <a:p>
            <a:pPr indent="0" lvl="0" marL="457200" rtl="0" algn="l">
              <a:spcBef>
                <a:spcPts val="0"/>
              </a:spcBef>
              <a:spcAft>
                <a:spcPts val="0"/>
              </a:spcAft>
              <a:buNone/>
            </a:pPr>
            <a:r>
              <a:rPr lang="en-US"/>
              <a:t>    - Stage 2: Use DeepWaveNet output to train FuNIE-GAN for enhancement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Results</a:t>
            </a:r>
            <a:endParaRPr/>
          </a:p>
        </p:txBody>
      </p:sp>
      <p:pic>
        <p:nvPicPr>
          <p:cNvPr id="160" name="Google Shape;160;p20"/>
          <p:cNvPicPr preferRelativeResize="0"/>
          <p:nvPr/>
        </p:nvPicPr>
        <p:blipFill>
          <a:blip r:embed="rId3">
            <a:alphaModFix/>
          </a:blip>
          <a:stretch>
            <a:fillRect/>
          </a:stretch>
        </p:blipFill>
        <p:spPr>
          <a:xfrm>
            <a:off x="904500" y="1724450"/>
            <a:ext cx="10479775" cy="1320200"/>
          </a:xfrm>
          <a:prstGeom prst="rect">
            <a:avLst/>
          </a:prstGeom>
          <a:noFill/>
          <a:ln>
            <a:noFill/>
          </a:ln>
        </p:spPr>
      </p:pic>
      <p:pic>
        <p:nvPicPr>
          <p:cNvPr id="161" name="Google Shape;161;p20"/>
          <p:cNvPicPr preferRelativeResize="0"/>
          <p:nvPr/>
        </p:nvPicPr>
        <p:blipFill>
          <a:blip r:embed="rId4">
            <a:alphaModFix/>
          </a:blip>
          <a:stretch>
            <a:fillRect/>
          </a:stretch>
        </p:blipFill>
        <p:spPr>
          <a:xfrm>
            <a:off x="904525" y="3219000"/>
            <a:ext cx="10479775" cy="1320225"/>
          </a:xfrm>
          <a:prstGeom prst="rect">
            <a:avLst/>
          </a:prstGeom>
          <a:noFill/>
          <a:ln cap="flat" cmpd="sng" w="76200">
            <a:solidFill>
              <a:srgbClr val="FF0000"/>
            </a:solidFill>
            <a:prstDash val="solid"/>
            <a:round/>
            <a:headEnd len="sm" w="sm" type="none"/>
            <a:tailEnd len="sm" w="sm" type="none"/>
          </a:ln>
        </p:spPr>
      </p:pic>
      <p:pic>
        <p:nvPicPr>
          <p:cNvPr id="162" name="Google Shape;162;p20"/>
          <p:cNvPicPr preferRelativeResize="0"/>
          <p:nvPr/>
        </p:nvPicPr>
        <p:blipFill>
          <a:blip r:embed="rId5">
            <a:alphaModFix/>
          </a:blip>
          <a:stretch>
            <a:fillRect/>
          </a:stretch>
        </p:blipFill>
        <p:spPr>
          <a:xfrm>
            <a:off x="904525" y="4713575"/>
            <a:ext cx="10479775" cy="1320200"/>
          </a:xfrm>
          <a:prstGeom prst="rect">
            <a:avLst/>
          </a:prstGeom>
          <a:noFill/>
          <a:ln>
            <a:noFill/>
          </a:ln>
        </p:spPr>
      </p:pic>
      <p:sp>
        <p:nvSpPr>
          <p:cNvPr id="163" name="Google Shape;163;p20"/>
          <p:cNvSpPr txBox="1"/>
          <p:nvPr/>
        </p:nvSpPr>
        <p:spPr>
          <a:xfrm>
            <a:off x="2220650" y="5933850"/>
            <a:ext cx="7845600" cy="3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Candara"/>
                <a:ea typeface="Candara"/>
                <a:cs typeface="Candara"/>
                <a:sym typeface="Candara"/>
              </a:rPr>
              <a:t>Figure 3: Distorted, Fake (Generated Output), Ground Truth Images Respectively</a:t>
            </a:r>
            <a:endParaRPr b="1" sz="1700">
              <a:solidFill>
                <a:schemeClr val="dk1"/>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ndara"/>
              <a:buNone/>
            </a:pPr>
            <a:r>
              <a:rPr lang="en-US"/>
              <a:t>Performance evaluation</a:t>
            </a:r>
            <a:endParaRPr/>
          </a:p>
        </p:txBody>
      </p:sp>
      <p:sp>
        <p:nvSpPr>
          <p:cNvPr id="169" name="Google Shape;169;p21"/>
          <p:cNvSpPr txBox="1"/>
          <p:nvPr>
            <p:ph idx="1" type="body"/>
          </p:nvPr>
        </p:nvSpPr>
        <p:spPr>
          <a:xfrm>
            <a:off x="1066805" y="2020384"/>
            <a:ext cx="10058400" cy="4023300"/>
          </a:xfrm>
          <a:prstGeom prst="rect">
            <a:avLst/>
          </a:prstGeom>
          <a:noFill/>
          <a:ln>
            <a:noFill/>
          </a:ln>
        </p:spPr>
        <p:txBody>
          <a:bodyPr anchorCtr="0" anchor="t" bIns="45700" lIns="0" spcFirstLastPara="1" rIns="0" wrap="square" tIns="45700">
            <a:normAutofit lnSpcReduction="20000"/>
          </a:bodyPr>
          <a:lstStyle/>
          <a:p>
            <a:pPr indent="0" lvl="0" marL="0" rtl="0" algn="l">
              <a:lnSpc>
                <a:spcPct val="90000"/>
              </a:lnSpc>
              <a:spcBef>
                <a:spcPts val="0"/>
              </a:spcBef>
              <a:spcAft>
                <a:spcPts val="0"/>
              </a:spcAft>
              <a:buSzPts val="2000"/>
              <a:buNone/>
            </a:pPr>
            <a:r>
              <a:rPr b="1" lang="en-US"/>
              <a:t>The following evaluation metrics are used to evaluate the results </a:t>
            </a:r>
            <a:r>
              <a:rPr b="1" lang="en-US"/>
              <a:t>obtained</a:t>
            </a:r>
            <a:r>
              <a:rPr b="1" lang="en-US"/>
              <a:t> from the combined model: </a:t>
            </a:r>
            <a:endParaRPr b="1"/>
          </a:p>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rPr b="1" i="1" lang="en-US">
                <a:highlight>
                  <a:srgbClr val="F4CCCC"/>
                </a:highlight>
              </a:rPr>
              <a:t>SSIM:</a:t>
            </a:r>
            <a:endParaRPr b="1" i="1">
              <a:highlight>
                <a:srgbClr val="F4CCCC"/>
              </a:highlight>
            </a:endParaRPr>
          </a:p>
          <a:p>
            <a:pPr indent="0" lvl="0" marL="0" rtl="0" algn="l">
              <a:lnSpc>
                <a:spcPct val="90000"/>
              </a:lnSpc>
              <a:spcBef>
                <a:spcPts val="0"/>
              </a:spcBef>
              <a:spcAft>
                <a:spcPts val="0"/>
              </a:spcAft>
              <a:buSzPts val="2000"/>
              <a:buNone/>
            </a:pPr>
            <a:r>
              <a:t/>
            </a:r>
            <a:endParaRPr b="1"/>
          </a:p>
          <a:p>
            <a:pPr indent="-342900" lvl="0" marL="457200" rtl="0" algn="l">
              <a:spcBef>
                <a:spcPts val="0"/>
              </a:spcBef>
              <a:spcAft>
                <a:spcPts val="0"/>
              </a:spcAft>
              <a:buClr>
                <a:schemeClr val="dk1"/>
              </a:buClr>
              <a:buSzPts val="1800"/>
              <a:buChar char="●"/>
            </a:pPr>
            <a:r>
              <a:rPr lang="en-US"/>
              <a:t>Measures structural similarity between images</a:t>
            </a:r>
            <a:endParaRPr/>
          </a:p>
          <a:p>
            <a:pPr indent="-342900" lvl="0" marL="457200" rtl="0" algn="l">
              <a:spcBef>
                <a:spcPts val="0"/>
              </a:spcBef>
              <a:spcAft>
                <a:spcPts val="0"/>
              </a:spcAft>
              <a:buClr>
                <a:schemeClr val="dk1"/>
              </a:buClr>
              <a:buSzPts val="1800"/>
              <a:buChar char="●"/>
            </a:pPr>
            <a:r>
              <a:rPr lang="en-US"/>
              <a:t>Higher values (closer to 1) = higher similarity</a:t>
            </a:r>
            <a:endParaRPr/>
          </a:p>
          <a:p>
            <a:pPr indent="0" lvl="0" marL="0" rtl="0" algn="l">
              <a:lnSpc>
                <a:spcPct val="90000"/>
              </a:lnSpc>
              <a:spcBef>
                <a:spcPts val="0"/>
              </a:spcBef>
              <a:spcAft>
                <a:spcPts val="0"/>
              </a:spcAft>
              <a:buSzPts val="2000"/>
              <a:buNone/>
            </a:pPr>
            <a:r>
              <a:t/>
            </a:r>
            <a:endParaRPr i="1"/>
          </a:p>
          <a:p>
            <a:pPr indent="0" lvl="0" marL="0" rtl="0" algn="l">
              <a:lnSpc>
                <a:spcPct val="90000"/>
              </a:lnSpc>
              <a:spcBef>
                <a:spcPts val="0"/>
              </a:spcBef>
              <a:spcAft>
                <a:spcPts val="0"/>
              </a:spcAft>
              <a:buSzPts val="2000"/>
              <a:buNone/>
            </a:pPr>
            <a:r>
              <a:rPr b="1" i="1" lang="en-US">
                <a:highlight>
                  <a:srgbClr val="F4CCCC"/>
                </a:highlight>
              </a:rPr>
              <a:t>PSNR:</a:t>
            </a:r>
            <a:endParaRPr b="1" i="1">
              <a:highlight>
                <a:srgbClr val="F4CCCC"/>
              </a:highlight>
            </a:endParaRPr>
          </a:p>
          <a:p>
            <a:pPr indent="0" lvl="0" marL="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Clr>
                <a:schemeClr val="dk1"/>
              </a:buClr>
              <a:buSzPts val="1800"/>
              <a:buChar char="●"/>
            </a:pPr>
            <a:r>
              <a:rPr lang="en-US"/>
              <a:t>Measures signal-to-noise ratio</a:t>
            </a:r>
            <a:endParaRPr/>
          </a:p>
          <a:p>
            <a:pPr indent="-342900" lvl="0" marL="457200" rtl="0" algn="l">
              <a:spcBef>
                <a:spcPts val="0"/>
              </a:spcBef>
              <a:spcAft>
                <a:spcPts val="0"/>
              </a:spcAft>
              <a:buClr>
                <a:schemeClr val="dk1"/>
              </a:buClr>
              <a:buSzPts val="1800"/>
              <a:buChar char="●"/>
            </a:pPr>
            <a:r>
              <a:rPr lang="en-US"/>
              <a:t>Higher values (&gt;30dB) = better quality</a:t>
            </a:r>
            <a:endParaRPr/>
          </a:p>
          <a:p>
            <a:pPr indent="0" lvl="0" marL="0" rtl="0" algn="l">
              <a:lnSpc>
                <a:spcPct val="90000"/>
              </a:lnSpc>
              <a:spcBef>
                <a:spcPts val="0"/>
              </a:spcBef>
              <a:spcAft>
                <a:spcPts val="0"/>
              </a:spcAft>
              <a:buSzPts val="2000"/>
              <a:buNone/>
            </a:pPr>
            <a:r>
              <a:t/>
            </a:r>
            <a:endParaRPr/>
          </a:p>
          <a:p>
            <a:pPr indent="0" lvl="0" marL="0" rtl="0" algn="l">
              <a:lnSpc>
                <a:spcPct val="90000"/>
              </a:lnSpc>
              <a:spcBef>
                <a:spcPts val="0"/>
              </a:spcBef>
              <a:spcAft>
                <a:spcPts val="0"/>
              </a:spcAft>
              <a:buSzPts val="2000"/>
              <a:buNone/>
            </a:pPr>
            <a:r>
              <a:rPr b="1" i="1" lang="en-US">
                <a:highlight>
                  <a:srgbClr val="F4CCCC"/>
                </a:highlight>
              </a:rPr>
              <a:t>UIQM:</a:t>
            </a:r>
            <a:endParaRPr b="1" i="1">
              <a:highlight>
                <a:srgbClr val="F4CCCC"/>
              </a:highlight>
            </a:endParaRPr>
          </a:p>
          <a:p>
            <a:pPr indent="0" lvl="0" marL="0" rtl="0" algn="l">
              <a:lnSpc>
                <a:spcPct val="90000"/>
              </a:lnSpc>
              <a:spcBef>
                <a:spcPts val="0"/>
              </a:spcBef>
              <a:spcAft>
                <a:spcPts val="0"/>
              </a:spcAft>
              <a:buSzPts val="2000"/>
              <a:buNone/>
            </a:pPr>
            <a:r>
              <a:t/>
            </a:r>
            <a:endParaRPr b="1" i="1">
              <a:highlight>
                <a:srgbClr val="F4CCCC"/>
              </a:highlight>
            </a:endParaRPr>
          </a:p>
          <a:p>
            <a:pPr indent="-342900" lvl="0" marL="457200" rtl="0" algn="l">
              <a:spcBef>
                <a:spcPts val="0"/>
              </a:spcBef>
              <a:spcAft>
                <a:spcPts val="0"/>
              </a:spcAft>
              <a:buClr>
                <a:srgbClr val="262626"/>
              </a:buClr>
              <a:buSzPts val="1800"/>
              <a:buChar char="●"/>
            </a:pPr>
            <a:r>
              <a:rPr lang="en-US"/>
              <a:t>Evaluates underwater image quality</a:t>
            </a:r>
            <a:endParaRPr/>
          </a:p>
          <a:p>
            <a:pPr indent="-342900" lvl="0" marL="457200" rtl="0" algn="l">
              <a:spcBef>
                <a:spcPts val="0"/>
              </a:spcBef>
              <a:spcAft>
                <a:spcPts val="0"/>
              </a:spcAft>
              <a:buClr>
                <a:srgbClr val="262626"/>
              </a:buClr>
              <a:buSzPts val="1800"/>
              <a:buChar char="●"/>
            </a:pPr>
            <a:r>
              <a:rPr lang="en-US"/>
              <a:t>Accounts for color cast, blur, low contrast</a:t>
            </a:r>
            <a:endParaRPr/>
          </a:p>
          <a:p>
            <a:pPr indent="0" lvl="0" marL="0" rtl="0" algn="l">
              <a:lnSpc>
                <a:spcPct val="90000"/>
              </a:lnSpc>
              <a:spcBef>
                <a:spcPts val="0"/>
              </a:spcBef>
              <a:spcAft>
                <a:spcPts val="0"/>
              </a:spcAft>
              <a:buSzPts val="2000"/>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